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ontserrat" panose="00000500000000000000" pitchFamily="2" charset="0"/>
      <p:regular r:id="rId12"/>
      <p:bold r:id="rId13"/>
      <p:italic r:id="rId14"/>
      <p:boldItalic r:id="rId15"/>
    </p:embeddedFont>
    <p:embeddedFont>
      <p:font typeface="Oswald" panose="020F0502020204030204" pitchFamily="2" charset="0"/>
      <p:regular r:id="rId16"/>
      <p:bold r:id="rId17"/>
    </p:embeddedFont>
    <p:embeddedFont>
      <p:font typeface="Playfair Display" panose="020F0502020204030204"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1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highlight>
                  <a:schemeClr val="dk1"/>
                </a:highlight>
              </a:defRPr>
            </a:lvl1pPr>
            <a:lvl2pPr marL="914400" lvl="1" indent="-317500" algn="ctr">
              <a:lnSpc>
                <a:spcPct val="115000"/>
              </a:lnSpc>
              <a:spcBef>
                <a:spcPts val="0"/>
              </a:spcBef>
              <a:spcAft>
                <a:spcPts val="0"/>
              </a:spcAft>
              <a:buSzPts val="1400"/>
              <a:buChar char="○"/>
              <a:defRPr>
                <a:highlight>
                  <a:schemeClr val="dk1"/>
                </a:highlight>
              </a:defRPr>
            </a:lvl2pPr>
            <a:lvl3pPr marL="1371600" lvl="2" indent="-317500" algn="ctr">
              <a:lnSpc>
                <a:spcPct val="115000"/>
              </a:lnSpc>
              <a:spcBef>
                <a:spcPts val="0"/>
              </a:spcBef>
              <a:spcAft>
                <a:spcPts val="0"/>
              </a:spcAft>
              <a:buSzPts val="1400"/>
              <a:buChar char="■"/>
              <a:defRPr>
                <a:highlight>
                  <a:schemeClr val="dk1"/>
                </a:highlight>
              </a:defRPr>
            </a:lvl3pPr>
            <a:lvl4pPr marL="1828800" lvl="3" indent="-317500" algn="ctr">
              <a:lnSpc>
                <a:spcPct val="115000"/>
              </a:lnSpc>
              <a:spcBef>
                <a:spcPts val="0"/>
              </a:spcBef>
              <a:spcAft>
                <a:spcPts val="0"/>
              </a:spcAft>
              <a:buSzPts val="1400"/>
              <a:buChar char="●"/>
              <a:defRPr>
                <a:highlight>
                  <a:schemeClr val="dk1"/>
                </a:highlight>
              </a:defRPr>
            </a:lvl4pPr>
            <a:lvl5pPr marL="2286000" lvl="4" indent="-317500" algn="ctr">
              <a:lnSpc>
                <a:spcPct val="115000"/>
              </a:lnSpc>
              <a:spcBef>
                <a:spcPts val="0"/>
              </a:spcBef>
              <a:spcAft>
                <a:spcPts val="0"/>
              </a:spcAft>
              <a:buSzPts val="1400"/>
              <a:buChar char="○"/>
              <a:defRPr>
                <a:highlight>
                  <a:schemeClr val="dk1"/>
                </a:highlight>
              </a:defRPr>
            </a:lvl5pPr>
            <a:lvl6pPr marL="2743200" lvl="5" indent="-317500" algn="ctr">
              <a:lnSpc>
                <a:spcPct val="115000"/>
              </a:lnSpc>
              <a:spcBef>
                <a:spcPts val="0"/>
              </a:spcBef>
              <a:spcAft>
                <a:spcPts val="0"/>
              </a:spcAft>
              <a:buSzPts val="1400"/>
              <a:buChar char="■"/>
              <a:defRPr>
                <a:highlight>
                  <a:schemeClr val="dk1"/>
                </a:highlight>
              </a:defRPr>
            </a:lvl6pPr>
            <a:lvl7pPr marL="3200400" lvl="6" indent="-317500" algn="ctr">
              <a:lnSpc>
                <a:spcPct val="115000"/>
              </a:lnSpc>
              <a:spcBef>
                <a:spcPts val="0"/>
              </a:spcBef>
              <a:spcAft>
                <a:spcPts val="0"/>
              </a:spcAft>
              <a:buSzPts val="1400"/>
              <a:buChar char="●"/>
              <a:defRPr>
                <a:highlight>
                  <a:schemeClr val="dk1"/>
                </a:highlight>
              </a:defRPr>
            </a:lvl7pPr>
            <a:lvl8pPr marL="3657600" lvl="7" indent="-317500" algn="ctr">
              <a:lnSpc>
                <a:spcPct val="115000"/>
              </a:lnSpc>
              <a:spcBef>
                <a:spcPts val="0"/>
              </a:spcBef>
              <a:spcAft>
                <a:spcPts val="0"/>
              </a:spcAft>
              <a:buSzPts val="1400"/>
              <a:buChar char="○"/>
              <a:defRPr>
                <a:highlight>
                  <a:schemeClr val="dk1"/>
                </a:highlight>
              </a:defRPr>
            </a:lvl8pPr>
            <a:lvl9pPr marL="4114800" lvl="8" indent="-317500" algn="ctr">
              <a:lnSpc>
                <a:spcPct val="115000"/>
              </a:lnSpc>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 name="Google Shape;17;p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9"/>
        <p:cNvGrpSpPr/>
        <p:nvPr/>
      </p:nvGrpSpPr>
      <p:grpSpPr>
        <a:xfrm>
          <a:off x="0" y="0"/>
          <a:ext cx="0" cy="0"/>
          <a:chOff x="0" y="0"/>
          <a:chExt cx="0" cy="0"/>
        </a:xfrm>
      </p:grpSpPr>
      <p:sp>
        <p:nvSpPr>
          <p:cNvPr id="20" name="Google Shape;20;p4"/>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
        <p:cNvGrpSpPr/>
        <p:nvPr/>
      </p:nvGrpSpPr>
      <p:grpSpPr>
        <a:xfrm>
          <a:off x="0" y="0"/>
          <a:ext cx="0" cy="0"/>
          <a:chOff x="0" y="0"/>
          <a:chExt cx="0" cy="0"/>
        </a:xfrm>
      </p:grpSpPr>
      <p:sp>
        <p:nvSpPr>
          <p:cNvPr id="24" name="Google Shape;24;p5"/>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 name="Google Shape;25;p5"/>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26" name="Google Shape;26;p5"/>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 name="Google Shape;27;p5"/>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8" name="Google Shape;28;p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highlight>
                  <a:schemeClr val="lt1"/>
                </a:highlight>
              </a:defRPr>
            </a:lvl1pPr>
            <a:lvl2pPr marL="914400" lvl="1" indent="-317500" algn="l">
              <a:lnSpc>
                <a:spcPct val="115000"/>
              </a:lnSpc>
              <a:spcBef>
                <a:spcPts val="0"/>
              </a:spcBef>
              <a:spcAft>
                <a:spcPts val="0"/>
              </a:spcAft>
              <a:buSzPts val="1400"/>
              <a:buChar char="○"/>
              <a:defRPr>
                <a:highlight>
                  <a:schemeClr val="lt1"/>
                </a:highlight>
              </a:defRPr>
            </a:lvl2pPr>
            <a:lvl3pPr marL="1371600" lvl="2" indent="-317500" algn="l">
              <a:lnSpc>
                <a:spcPct val="115000"/>
              </a:lnSpc>
              <a:spcBef>
                <a:spcPts val="0"/>
              </a:spcBef>
              <a:spcAft>
                <a:spcPts val="0"/>
              </a:spcAft>
              <a:buSzPts val="1400"/>
              <a:buChar char="■"/>
              <a:defRPr>
                <a:highlight>
                  <a:schemeClr val="lt1"/>
                </a:highlight>
              </a:defRPr>
            </a:lvl3pPr>
            <a:lvl4pPr marL="1828800" lvl="3" indent="-317500" algn="l">
              <a:lnSpc>
                <a:spcPct val="115000"/>
              </a:lnSpc>
              <a:spcBef>
                <a:spcPts val="0"/>
              </a:spcBef>
              <a:spcAft>
                <a:spcPts val="0"/>
              </a:spcAft>
              <a:buSzPts val="1400"/>
              <a:buChar char="●"/>
              <a:defRPr>
                <a:highlight>
                  <a:schemeClr val="lt1"/>
                </a:highlight>
              </a:defRPr>
            </a:lvl4pPr>
            <a:lvl5pPr marL="2286000" lvl="4" indent="-317500" algn="l">
              <a:lnSpc>
                <a:spcPct val="115000"/>
              </a:lnSpc>
              <a:spcBef>
                <a:spcPts val="0"/>
              </a:spcBef>
              <a:spcAft>
                <a:spcPts val="0"/>
              </a:spcAft>
              <a:buSzPts val="1400"/>
              <a:buChar char="○"/>
              <a:defRPr>
                <a:highlight>
                  <a:schemeClr val="lt1"/>
                </a:highlight>
              </a:defRPr>
            </a:lvl5pPr>
            <a:lvl6pPr marL="2743200" lvl="5" indent="-317500" algn="l">
              <a:lnSpc>
                <a:spcPct val="115000"/>
              </a:lnSpc>
              <a:spcBef>
                <a:spcPts val="0"/>
              </a:spcBef>
              <a:spcAft>
                <a:spcPts val="0"/>
              </a:spcAft>
              <a:buSzPts val="1400"/>
              <a:buChar char="■"/>
              <a:defRPr>
                <a:highlight>
                  <a:schemeClr val="lt1"/>
                </a:highlight>
              </a:defRPr>
            </a:lvl6pPr>
            <a:lvl7pPr marL="3200400" lvl="6" indent="-317500" algn="l">
              <a:lnSpc>
                <a:spcPct val="115000"/>
              </a:lnSpc>
              <a:spcBef>
                <a:spcPts val="0"/>
              </a:spcBef>
              <a:spcAft>
                <a:spcPts val="0"/>
              </a:spcAft>
              <a:buSzPts val="1400"/>
              <a:buChar char="●"/>
              <a:defRPr>
                <a:highlight>
                  <a:schemeClr val="lt1"/>
                </a:highlight>
              </a:defRPr>
            </a:lvl7pPr>
            <a:lvl8pPr marL="3657600" lvl="7" indent="-317500" algn="l">
              <a:lnSpc>
                <a:spcPct val="115000"/>
              </a:lnSpc>
              <a:spcBef>
                <a:spcPts val="0"/>
              </a:spcBef>
              <a:spcAft>
                <a:spcPts val="0"/>
              </a:spcAft>
              <a:buSzPts val="1400"/>
              <a:buChar char="○"/>
              <a:defRPr>
                <a:highlight>
                  <a:schemeClr val="lt1"/>
                </a:highlight>
              </a:defRPr>
            </a:lvl8pPr>
            <a:lvl9pPr marL="4114800" lvl="8" indent="-317500" algn="l">
              <a:lnSpc>
                <a:spcPct val="115000"/>
              </a:lnSpc>
              <a:spcBef>
                <a:spcPts val="0"/>
              </a:spcBef>
              <a:spcAft>
                <a:spcPts val="0"/>
              </a:spcAft>
              <a:buSzPts val="1400"/>
              <a:buChar char="■"/>
              <a:defRPr>
                <a:highlight>
                  <a:schemeClr val="lt1"/>
                </a:highlight>
              </a:defRPr>
            </a:lvl9pPr>
          </a:lstStyle>
          <a:p>
            <a:endParaRPr/>
          </a:p>
        </p:txBody>
      </p:sp>
      <p:sp>
        <p:nvSpPr>
          <p:cNvPr id="29" name="Google Shape;29;p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2" name="Google Shape;32;p6"/>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6"/>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7" name="Google Shape;37;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 name="Google Shape;40;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scholarships@coda-international.org" TargetMode="External"/><Relationship Id="rId7"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4000">
                <a:solidFill>
                  <a:srgbClr val="000000"/>
                </a:solidFill>
              </a:rPr>
              <a:t>CODA International </a:t>
            </a:r>
            <a:endParaRPr sz="4000">
              <a:solidFill>
                <a:srgbClr val="000000"/>
              </a:solidFill>
            </a:endParaRPr>
          </a:p>
          <a:p>
            <a:pPr marL="0" lvl="0" indent="0" algn="ctr" rtl="0">
              <a:lnSpc>
                <a:spcPct val="100000"/>
              </a:lnSpc>
              <a:spcBef>
                <a:spcPts val="0"/>
              </a:spcBef>
              <a:spcAft>
                <a:spcPts val="0"/>
              </a:spcAft>
              <a:buSzPts val="990"/>
              <a:buNone/>
            </a:pPr>
            <a:r>
              <a:rPr lang="en" sz="4000">
                <a:solidFill>
                  <a:srgbClr val="000000"/>
                </a:solidFill>
              </a:rPr>
              <a:t>Millie Brother Scholarship</a:t>
            </a:r>
            <a:endParaRPr sz="4000">
              <a:solidFill>
                <a:srgbClr val="000000"/>
              </a:solidFill>
            </a:endParaRPr>
          </a:p>
          <a:p>
            <a:pPr marL="0" lvl="0" indent="0" algn="ctr" rtl="0">
              <a:lnSpc>
                <a:spcPct val="100000"/>
              </a:lnSpc>
              <a:spcBef>
                <a:spcPts val="0"/>
              </a:spcBef>
              <a:spcAft>
                <a:spcPts val="0"/>
              </a:spcAft>
              <a:buSzPts val="990"/>
              <a:buNone/>
            </a:pPr>
            <a:r>
              <a:rPr lang="en" sz="4000">
                <a:solidFill>
                  <a:srgbClr val="000000"/>
                </a:solidFill>
              </a:rPr>
              <a:t>코다인터내셔널 밀리 브라더 장학금</a:t>
            </a:r>
            <a:endParaRPr sz="4000">
              <a:solidFill>
                <a:srgbClr val="000000"/>
              </a:solidFill>
            </a:endParaRPr>
          </a:p>
        </p:txBody>
      </p:sp>
      <p:sp>
        <p:nvSpPr>
          <p:cNvPr id="59" name="Google Shape;59;p13"/>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rmAutofit fontScale="62500" lnSpcReduction="20000"/>
          </a:bodyPr>
          <a:lstStyle/>
          <a:p>
            <a:pPr marL="0" lvl="0" indent="0" algn="l" rtl="0">
              <a:lnSpc>
                <a:spcPct val="100000"/>
              </a:lnSpc>
              <a:spcBef>
                <a:spcPts val="0"/>
              </a:spcBef>
              <a:spcAft>
                <a:spcPts val="0"/>
              </a:spcAft>
              <a:buSzPct val="100000"/>
              <a:buNone/>
            </a:pPr>
            <a:r>
              <a:rPr lang="en"/>
              <a:t>How To Build a Scholarship</a:t>
            </a:r>
            <a:endParaRPr/>
          </a:p>
          <a:p>
            <a:pPr marL="0" lvl="0" indent="0" algn="l" rtl="0">
              <a:lnSpc>
                <a:spcPct val="100000"/>
              </a:lnSpc>
              <a:spcBef>
                <a:spcPts val="0"/>
              </a:spcBef>
              <a:spcAft>
                <a:spcPts val="0"/>
              </a:spcAft>
              <a:buSzPct val="100000"/>
              <a:buNone/>
            </a:pPr>
            <a:r>
              <a:rPr lang="en"/>
              <a:t>장학금을 구성하는 방법</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2000" b="1">
                <a:latin typeface="Playfair Display"/>
                <a:ea typeface="Playfair Display"/>
                <a:cs typeface="Playfair Display"/>
                <a:sym typeface="Playfair Display"/>
              </a:rPr>
              <a:t>CODA International Millie Brother Scholarship</a:t>
            </a:r>
            <a:endParaRPr sz="2000" b="1">
              <a:latin typeface="Playfair Display"/>
              <a:ea typeface="Playfair Display"/>
              <a:cs typeface="Playfair Display"/>
              <a:sym typeface="Playfair Display"/>
            </a:endParaRPr>
          </a:p>
          <a:p>
            <a:pPr marL="0" lvl="0" indent="0" algn="ctr" rtl="0">
              <a:lnSpc>
                <a:spcPct val="100000"/>
              </a:lnSpc>
              <a:spcBef>
                <a:spcPts val="0"/>
              </a:spcBef>
              <a:spcAft>
                <a:spcPts val="0"/>
              </a:spcAft>
              <a:buSzPts val="990"/>
              <a:buNone/>
            </a:pPr>
            <a:r>
              <a:rPr lang="en" sz="2000" b="1">
                <a:latin typeface="Playfair Display"/>
                <a:ea typeface="Playfair Display"/>
                <a:cs typeface="Playfair Display"/>
                <a:sym typeface="Playfair Display"/>
              </a:rPr>
              <a:t>코다인터내셔널 밀리 브라더 장학금</a:t>
            </a:r>
            <a:endParaRPr sz="2000" b="1">
              <a:latin typeface="Playfair Display"/>
              <a:ea typeface="Playfair Display"/>
              <a:cs typeface="Playfair Display"/>
              <a:sym typeface="Playfair Display"/>
            </a:endParaRPr>
          </a:p>
        </p:txBody>
      </p:sp>
      <p:sp>
        <p:nvSpPr>
          <p:cNvPr id="65" name="Google Shape;65;p14"/>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00000"/>
              <a:buNone/>
            </a:pPr>
            <a:r>
              <a:rPr lang="en">
                <a:solidFill>
                  <a:srgbClr val="0E0E0E"/>
                </a:solidFill>
                <a:highlight>
                  <a:srgbClr val="FFFFFF"/>
                </a:highlight>
                <a:latin typeface="Montserrat"/>
                <a:ea typeface="Montserrat"/>
                <a:cs typeface="Montserrat"/>
                <a:sym typeface="Montserrat"/>
              </a:rPr>
              <a:t>The Millie Brother Scholarship is an annual scholarship awarded to hearing children of deaf adults to help them pursue their post-secondary education. </a:t>
            </a:r>
            <a:endParaRPr>
              <a:solidFill>
                <a:srgbClr val="0E0E0E"/>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SzPct val="100000"/>
              <a:buNone/>
            </a:pPr>
            <a:endParaRPr>
              <a:solidFill>
                <a:srgbClr val="0E0E0E"/>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SzPct val="100000"/>
              <a:buNone/>
            </a:pPr>
            <a:r>
              <a:rPr lang="en">
                <a:solidFill>
                  <a:srgbClr val="0E0E0E"/>
                </a:solidFill>
                <a:highlight>
                  <a:srgbClr val="FFFFFF"/>
                </a:highlight>
                <a:latin typeface="Montserrat"/>
                <a:ea typeface="Montserrat"/>
                <a:cs typeface="Montserrat"/>
                <a:sym typeface="Montserrat"/>
              </a:rPr>
              <a:t>밀리 브라더 장학금은 농인의 청인 자녀가 고등 교육을 받을 수 있도록 매년 수여하는 장학금입니다. </a:t>
            </a:r>
            <a:endParaRPr>
              <a:solidFill>
                <a:srgbClr val="0E0E0E"/>
              </a:solidFill>
              <a:highlight>
                <a:srgbClr val="FFFFFF"/>
              </a:highlight>
              <a:latin typeface="Montserrat"/>
              <a:ea typeface="Montserrat"/>
              <a:cs typeface="Montserrat"/>
              <a:sym typeface="Montserrat"/>
            </a:endParaRPr>
          </a:p>
          <a:p>
            <a:pPr marL="0" lvl="0" indent="0" algn="l" rtl="0">
              <a:lnSpc>
                <a:spcPct val="115000"/>
              </a:lnSpc>
              <a:spcBef>
                <a:spcPts val="1200"/>
              </a:spcBef>
              <a:spcAft>
                <a:spcPts val="0"/>
              </a:spcAft>
              <a:buSzPct val="100000"/>
              <a:buNone/>
            </a:pPr>
            <a:r>
              <a:rPr lang="en">
                <a:solidFill>
                  <a:srgbClr val="0E0E0E"/>
                </a:solidFill>
                <a:highlight>
                  <a:srgbClr val="FFFFFF"/>
                </a:highlight>
                <a:latin typeface="Montserrat"/>
                <a:ea typeface="Montserrat"/>
                <a:cs typeface="Montserrat"/>
                <a:sym typeface="Montserrat"/>
              </a:rPr>
              <a:t>Since 1990, the scholarship has expanded to include applicants from several dozen countries, including the USA, South Korea, Japan, Nigeria, Ghana, Uganda, South Africa, New Zealand, England and more. </a:t>
            </a:r>
            <a:endParaRPr>
              <a:solidFill>
                <a:srgbClr val="0E0E0E"/>
              </a:solidFill>
              <a:highlight>
                <a:srgbClr val="FFFFFF"/>
              </a:highlight>
              <a:latin typeface="Montserrat"/>
              <a:ea typeface="Montserrat"/>
              <a:cs typeface="Montserrat"/>
              <a:sym typeface="Montserrat"/>
            </a:endParaRPr>
          </a:p>
          <a:p>
            <a:pPr marL="0" lvl="0" indent="0" algn="l" rtl="0">
              <a:lnSpc>
                <a:spcPct val="115000"/>
              </a:lnSpc>
              <a:spcBef>
                <a:spcPts val="1200"/>
              </a:spcBef>
              <a:spcAft>
                <a:spcPts val="0"/>
              </a:spcAft>
              <a:buSzPct val="100000"/>
              <a:buNone/>
            </a:pPr>
            <a:r>
              <a:rPr lang="en">
                <a:solidFill>
                  <a:srgbClr val="0E0E0E"/>
                </a:solidFill>
                <a:highlight>
                  <a:srgbClr val="FFFFFF"/>
                </a:highlight>
                <a:latin typeface="Montserrat"/>
                <a:ea typeface="Montserrat"/>
                <a:cs typeface="Montserrat"/>
                <a:sym typeface="Montserrat"/>
              </a:rPr>
              <a:t>1990년부터 장학금은 미국, 한국, 일본, 나이지리아, 가나, 우간다, 남아프리카, 뉴질랜드, 영국 등 수십 개국의 지원자를 포함하도록 확대되었습니다.</a:t>
            </a:r>
            <a:endParaRPr>
              <a:solidFill>
                <a:srgbClr val="0E0E0E"/>
              </a:solidFill>
              <a:highlight>
                <a:srgbClr val="FFFFFF"/>
              </a:highlight>
              <a:latin typeface="Montserrat"/>
              <a:ea typeface="Montserrat"/>
              <a:cs typeface="Montserrat"/>
              <a:sym typeface="Montserrat"/>
            </a:endParaRPr>
          </a:p>
          <a:p>
            <a:pPr marL="0" lvl="0" indent="0" algn="l" rtl="0">
              <a:lnSpc>
                <a:spcPct val="115000"/>
              </a:lnSpc>
              <a:spcBef>
                <a:spcPts val="1200"/>
              </a:spcBef>
              <a:spcAft>
                <a:spcPts val="0"/>
              </a:spcAft>
              <a:buSzPct val="100000"/>
              <a:buNone/>
            </a:pPr>
            <a:r>
              <a:rPr lang="en">
                <a:solidFill>
                  <a:srgbClr val="0E0E0E"/>
                </a:solidFill>
                <a:highlight>
                  <a:srgbClr val="FFFFFF"/>
                </a:highlight>
                <a:latin typeface="Montserrat"/>
                <a:ea typeface="Montserrat"/>
                <a:cs typeface="Montserrat"/>
                <a:sym typeface="Montserrat"/>
              </a:rPr>
              <a:t>The award has grown from $300 to up to $3,000 per recipient. Each year we select about five recipients after a thorough application process that assesses need and impact alongside academic and personal achievement. </a:t>
            </a:r>
            <a:endParaRPr>
              <a:solidFill>
                <a:srgbClr val="0E0E0E"/>
              </a:solidFill>
              <a:highlight>
                <a:srgbClr val="FFFFFF"/>
              </a:highlight>
              <a:latin typeface="Montserrat"/>
              <a:ea typeface="Montserrat"/>
              <a:cs typeface="Montserrat"/>
              <a:sym typeface="Montserrat"/>
            </a:endParaRPr>
          </a:p>
          <a:p>
            <a:pPr marL="0" lvl="0" indent="0" algn="l" rtl="0">
              <a:lnSpc>
                <a:spcPct val="115000"/>
              </a:lnSpc>
              <a:spcBef>
                <a:spcPts val="1200"/>
              </a:spcBef>
              <a:spcAft>
                <a:spcPts val="1200"/>
              </a:spcAft>
              <a:buSzPct val="100000"/>
              <a:buNone/>
            </a:pPr>
            <a:r>
              <a:rPr lang="en">
                <a:solidFill>
                  <a:srgbClr val="0E0E0E"/>
                </a:solidFill>
                <a:highlight>
                  <a:srgbClr val="FFFFFF"/>
                </a:highlight>
                <a:latin typeface="Montserrat"/>
                <a:ea typeface="Montserrat"/>
                <a:cs typeface="Montserrat"/>
                <a:sym typeface="Montserrat"/>
              </a:rPr>
              <a:t>상금은 수령인당 $300에서 최대 $3,000로 증가했습니다. 학업 및 개인 성취와 더불어 필요성 및 영향력을 평가하는 철저한 신청 절차를 거쳐 </a:t>
            </a:r>
            <a:r>
              <a:rPr lang="en">
                <a:solidFill>
                  <a:srgbClr val="0E0E0E"/>
                </a:solidFill>
                <a:highlight>
                  <a:schemeClr val="lt1"/>
                </a:highlight>
                <a:latin typeface="Montserrat"/>
                <a:ea typeface="Montserrat"/>
                <a:cs typeface="Montserrat"/>
                <a:sym typeface="Montserrat"/>
              </a:rPr>
              <a:t>매년 </a:t>
            </a:r>
            <a:r>
              <a:rPr lang="en">
                <a:solidFill>
                  <a:srgbClr val="0E0E0E"/>
                </a:solidFill>
                <a:highlight>
                  <a:srgbClr val="FFFFFF"/>
                </a:highlight>
                <a:latin typeface="Montserrat"/>
                <a:ea typeface="Montserrat"/>
                <a:cs typeface="Montserrat"/>
                <a:sym typeface="Montserrat"/>
              </a:rPr>
              <a:t>약 5명의 수혜자를 선정합니다.</a:t>
            </a:r>
            <a:endParaRPr>
              <a:solidFill>
                <a:srgbClr val="0E0E0E"/>
              </a:solidFill>
              <a:highlight>
                <a:srgbClr val="FFFFFF"/>
              </a:highlight>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645275" y="923200"/>
            <a:ext cx="4307100" cy="3194400"/>
          </a:xfrm>
          <a:prstGeom prst="rect">
            <a:avLst/>
          </a:prstGeom>
          <a:solidFill>
            <a:srgbClr val="FFFFFF"/>
          </a:solidFill>
          <a:ln>
            <a:noFill/>
          </a:ln>
        </p:spPr>
        <p:txBody>
          <a:bodyPr spcFirstLastPara="1" wrap="square" lIns="91425" tIns="91425" rIns="91425" bIns="91425" anchor="ctr" anchorCtr="0">
            <a:normAutofit/>
          </a:bodyPr>
          <a:lstStyle/>
          <a:p>
            <a:pPr marL="457200" lvl="0" indent="-381000" algn="l" rtl="0">
              <a:lnSpc>
                <a:spcPct val="100000"/>
              </a:lnSpc>
              <a:spcBef>
                <a:spcPts val="0"/>
              </a:spcBef>
              <a:spcAft>
                <a:spcPts val="0"/>
              </a:spcAft>
              <a:buSzPts val="2400"/>
              <a:buFont typeface="Montserrat"/>
              <a:buAutoNum type="arabicPeriod"/>
            </a:pPr>
            <a:r>
              <a:rPr lang="en" sz="2400" b="0">
                <a:latin typeface="Montserrat"/>
                <a:ea typeface="Montserrat"/>
                <a:cs typeface="Montserrat"/>
                <a:sym typeface="Montserrat"/>
              </a:rPr>
              <a:t>Build Application</a:t>
            </a:r>
            <a:br>
              <a:rPr lang="en" sz="2400" b="0">
                <a:latin typeface="Montserrat"/>
                <a:ea typeface="Montserrat"/>
                <a:cs typeface="Montserrat"/>
                <a:sym typeface="Montserrat"/>
              </a:rPr>
            </a:br>
            <a:r>
              <a:rPr lang="en" sz="2400" b="0">
                <a:latin typeface="Montserrat"/>
                <a:ea typeface="Montserrat"/>
                <a:cs typeface="Montserrat"/>
                <a:sym typeface="Montserrat"/>
              </a:rPr>
              <a:t>장학금 구축 </a:t>
            </a:r>
            <a:endParaRPr sz="2400" b="0">
              <a:latin typeface="Montserrat"/>
              <a:ea typeface="Montserrat"/>
              <a:cs typeface="Montserrat"/>
              <a:sym typeface="Montserrat"/>
            </a:endParaRPr>
          </a:p>
          <a:p>
            <a:pPr marL="457200" lvl="0" indent="-381000" algn="l" rtl="0">
              <a:lnSpc>
                <a:spcPct val="100000"/>
              </a:lnSpc>
              <a:spcBef>
                <a:spcPts val="0"/>
              </a:spcBef>
              <a:spcAft>
                <a:spcPts val="0"/>
              </a:spcAft>
              <a:buSzPts val="2400"/>
              <a:buFont typeface="Montserrat"/>
              <a:buAutoNum type="arabicPeriod"/>
            </a:pPr>
            <a:r>
              <a:rPr lang="en" sz="2400" b="0">
                <a:latin typeface="Montserrat"/>
                <a:ea typeface="Montserrat"/>
                <a:cs typeface="Montserrat"/>
                <a:sym typeface="Montserrat"/>
              </a:rPr>
              <a:t>Solicit Applicants</a:t>
            </a:r>
            <a:br>
              <a:rPr lang="en" sz="2400" b="0">
                <a:latin typeface="Montserrat"/>
                <a:ea typeface="Montserrat"/>
                <a:cs typeface="Montserrat"/>
                <a:sym typeface="Montserrat"/>
              </a:rPr>
            </a:br>
            <a:r>
              <a:rPr lang="en" sz="2400" b="0">
                <a:latin typeface="Montserrat"/>
                <a:ea typeface="Montserrat"/>
                <a:cs typeface="Montserrat"/>
                <a:sym typeface="Montserrat"/>
              </a:rPr>
              <a:t>지원자 모집</a:t>
            </a:r>
            <a:endParaRPr sz="2400" b="0">
              <a:latin typeface="Montserrat"/>
              <a:ea typeface="Montserrat"/>
              <a:cs typeface="Montserrat"/>
              <a:sym typeface="Montserrat"/>
            </a:endParaRPr>
          </a:p>
          <a:p>
            <a:pPr marL="457200" lvl="0" indent="-381000" algn="l" rtl="0">
              <a:lnSpc>
                <a:spcPct val="100000"/>
              </a:lnSpc>
              <a:spcBef>
                <a:spcPts val="0"/>
              </a:spcBef>
              <a:spcAft>
                <a:spcPts val="0"/>
              </a:spcAft>
              <a:buSzPts val="2400"/>
              <a:buFont typeface="Montserrat"/>
              <a:buAutoNum type="arabicPeriod"/>
            </a:pPr>
            <a:r>
              <a:rPr lang="en" sz="2400" b="0">
                <a:latin typeface="Montserrat"/>
                <a:ea typeface="Montserrat"/>
                <a:cs typeface="Montserrat"/>
                <a:sym typeface="Montserrat"/>
              </a:rPr>
              <a:t>Review and Selection</a:t>
            </a:r>
            <a:br>
              <a:rPr lang="en" sz="2400" b="0">
                <a:latin typeface="Montserrat"/>
                <a:ea typeface="Montserrat"/>
                <a:cs typeface="Montserrat"/>
                <a:sym typeface="Montserrat"/>
              </a:rPr>
            </a:br>
            <a:r>
              <a:rPr lang="en" sz="2400" b="0">
                <a:latin typeface="Montserrat"/>
                <a:ea typeface="Montserrat"/>
                <a:cs typeface="Montserrat"/>
                <a:sym typeface="Montserrat"/>
              </a:rPr>
              <a:t>검토 및 선정</a:t>
            </a:r>
            <a:endParaRPr sz="2400" b="0">
              <a:latin typeface="Montserrat"/>
              <a:ea typeface="Montserrat"/>
              <a:cs typeface="Montserrat"/>
              <a:sym typeface="Montserrat"/>
            </a:endParaRPr>
          </a:p>
        </p:txBody>
      </p:sp>
      <p:sp>
        <p:nvSpPr>
          <p:cNvPr id="71" name="Google Shape;71;p15"/>
          <p:cNvSpPr txBox="1">
            <a:spLocks noGrp="1"/>
          </p:cNvSpPr>
          <p:nvPr>
            <p:ph type="title"/>
          </p:nvPr>
        </p:nvSpPr>
        <p:spPr>
          <a:xfrm>
            <a:off x="191700" y="923200"/>
            <a:ext cx="4307100" cy="31944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 sz="4200"/>
              <a:t>Scholarship Design and Implementation</a:t>
            </a:r>
            <a:endParaRPr sz="4200"/>
          </a:p>
          <a:p>
            <a:pPr marL="0" lvl="0" indent="0" algn="ctr" rtl="0">
              <a:lnSpc>
                <a:spcPct val="100000"/>
              </a:lnSpc>
              <a:spcBef>
                <a:spcPts val="0"/>
              </a:spcBef>
              <a:spcAft>
                <a:spcPts val="0"/>
              </a:spcAft>
              <a:buSzPts val="4800"/>
              <a:buNone/>
            </a:pPr>
            <a:r>
              <a:rPr lang="en" sz="4200"/>
              <a:t>장학금 구성 및 구현</a:t>
            </a:r>
            <a:endParaRPr sz="4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56200" y="469800"/>
            <a:ext cx="4045200" cy="699000"/>
          </a:xfrm>
          <a:prstGeom prst="rect">
            <a:avLst/>
          </a:prstGeom>
          <a:noFill/>
          <a:ln>
            <a:noFill/>
          </a:ln>
        </p:spPr>
        <p:txBody>
          <a:bodyPr spcFirstLastPara="1" wrap="square" lIns="91425" tIns="91425" rIns="91425" bIns="91425" anchor="b" anchorCtr="0">
            <a:normAutofit fontScale="90000"/>
          </a:bodyPr>
          <a:lstStyle/>
          <a:p>
            <a:pPr marL="457200" lvl="0" indent="-405765" algn="ctr" rtl="0">
              <a:lnSpc>
                <a:spcPct val="100000"/>
              </a:lnSpc>
              <a:spcBef>
                <a:spcPts val="0"/>
              </a:spcBef>
              <a:spcAft>
                <a:spcPts val="0"/>
              </a:spcAft>
              <a:buSzPct val="100000"/>
              <a:buFont typeface="Playfair Display"/>
              <a:buAutoNum type="arabicPeriod"/>
            </a:pPr>
            <a:r>
              <a:rPr lang="en" sz="3100" b="1">
                <a:latin typeface="Playfair Display"/>
                <a:ea typeface="Playfair Display"/>
                <a:cs typeface="Playfair Display"/>
                <a:sym typeface="Playfair Display"/>
              </a:rPr>
              <a:t>Build Application</a:t>
            </a:r>
            <a:br>
              <a:rPr lang="en" sz="3100" b="1">
                <a:latin typeface="Playfair Display"/>
                <a:ea typeface="Playfair Display"/>
                <a:cs typeface="Playfair Display"/>
                <a:sym typeface="Playfair Display"/>
              </a:rPr>
            </a:br>
            <a:r>
              <a:rPr lang="en" sz="3100" b="1">
                <a:latin typeface="Playfair Display"/>
                <a:ea typeface="Playfair Display"/>
                <a:cs typeface="Playfair Display"/>
                <a:sym typeface="Playfair Display"/>
              </a:rPr>
              <a:t>장학금 구축</a:t>
            </a:r>
            <a:endParaRPr sz="3100" b="1">
              <a:latin typeface="Playfair Display"/>
              <a:ea typeface="Playfair Display"/>
              <a:cs typeface="Playfair Display"/>
              <a:sym typeface="Playfair Display"/>
            </a:endParaRPr>
          </a:p>
        </p:txBody>
      </p:sp>
      <p:sp>
        <p:nvSpPr>
          <p:cNvPr id="77" name="Google Shape;77;p16"/>
          <p:cNvSpPr txBox="1">
            <a:spLocks noGrp="1"/>
          </p:cNvSpPr>
          <p:nvPr>
            <p:ph type="body" idx="2"/>
          </p:nvPr>
        </p:nvSpPr>
        <p:spPr>
          <a:xfrm>
            <a:off x="4720275" y="512875"/>
            <a:ext cx="4264500" cy="3906300"/>
          </a:xfrm>
          <a:prstGeom prst="rect">
            <a:avLst/>
          </a:prstGeom>
          <a:noFill/>
          <a:ln>
            <a:noFill/>
          </a:ln>
        </p:spPr>
        <p:txBody>
          <a:bodyPr spcFirstLastPara="1" wrap="square" lIns="91425" tIns="91425" rIns="91425" bIns="91425" anchor="ctr" anchorCtr="0">
            <a:normAutofit fontScale="62500" lnSpcReduction="20000"/>
          </a:bodyPr>
          <a:lstStyle/>
          <a:p>
            <a:pPr marL="0" lvl="0" indent="0" algn="l" rtl="0">
              <a:lnSpc>
                <a:spcPct val="115000"/>
              </a:lnSpc>
              <a:spcBef>
                <a:spcPts val="0"/>
              </a:spcBef>
              <a:spcAft>
                <a:spcPts val="0"/>
              </a:spcAft>
              <a:buSzPct val="108108"/>
              <a:buNone/>
            </a:pPr>
            <a:r>
              <a:rPr lang="en" b="1"/>
              <a:t>What we ask for: </a:t>
            </a:r>
            <a:br>
              <a:rPr lang="en" b="1"/>
            </a:br>
            <a:r>
              <a:rPr lang="en" b="1"/>
              <a:t>우리가 요구하는 것:</a:t>
            </a:r>
            <a:endParaRPr b="1"/>
          </a:p>
          <a:p>
            <a:pPr marL="457200" lvl="0" indent="-300037" algn="l" rtl="0">
              <a:lnSpc>
                <a:spcPct val="150000"/>
              </a:lnSpc>
              <a:spcBef>
                <a:spcPts val="1200"/>
              </a:spcBef>
              <a:spcAft>
                <a:spcPts val="0"/>
              </a:spcAft>
              <a:buSzPct val="100000"/>
              <a:buFont typeface="Montserrat"/>
              <a:buChar char="●"/>
            </a:pPr>
            <a:r>
              <a:rPr lang="en">
                <a:latin typeface="Montserrat"/>
                <a:ea typeface="Montserrat"/>
                <a:cs typeface="Montserrat"/>
                <a:sym typeface="Montserrat"/>
              </a:rPr>
              <a:t>Background and education information, noting financial need</a:t>
            </a:r>
            <a:br>
              <a:rPr lang="en">
                <a:latin typeface="Montserrat"/>
                <a:ea typeface="Montserrat"/>
                <a:cs typeface="Montserrat"/>
                <a:sym typeface="Montserrat"/>
              </a:rPr>
            </a:br>
            <a:r>
              <a:rPr lang="en">
                <a:latin typeface="Montserrat"/>
                <a:ea typeface="Montserrat"/>
                <a:cs typeface="Montserrat"/>
                <a:sym typeface="Montserrat"/>
              </a:rPr>
              <a:t>재정적 필요에 주목하는 지원자 배경 및 교육 정보</a:t>
            </a:r>
            <a:endParaRPr>
              <a:latin typeface="Montserrat"/>
              <a:ea typeface="Montserrat"/>
              <a:cs typeface="Montserrat"/>
              <a:sym typeface="Montserrat"/>
            </a:endParaRPr>
          </a:p>
          <a:p>
            <a:pPr marL="457200" lvl="0" indent="-300037"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School transcript </a:t>
            </a:r>
            <a:br>
              <a:rPr lang="en">
                <a:latin typeface="Montserrat"/>
                <a:ea typeface="Montserrat"/>
                <a:cs typeface="Montserrat"/>
                <a:sym typeface="Montserrat"/>
              </a:rPr>
            </a:br>
            <a:r>
              <a:rPr lang="en">
                <a:latin typeface="Montserrat"/>
                <a:ea typeface="Montserrat"/>
                <a:cs typeface="Montserrat"/>
                <a:sym typeface="Montserrat"/>
              </a:rPr>
              <a:t>학교 성적 증명서</a:t>
            </a:r>
            <a:endParaRPr>
              <a:latin typeface="Montserrat"/>
              <a:ea typeface="Montserrat"/>
              <a:cs typeface="Montserrat"/>
              <a:sym typeface="Montserrat"/>
            </a:endParaRPr>
          </a:p>
          <a:p>
            <a:pPr marL="457200" lvl="0" indent="-300037"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Two letters of recommendation </a:t>
            </a:r>
            <a:br>
              <a:rPr lang="en">
                <a:latin typeface="Montserrat"/>
                <a:ea typeface="Montserrat"/>
                <a:cs typeface="Montserrat"/>
                <a:sym typeface="Montserrat"/>
              </a:rPr>
            </a:br>
            <a:r>
              <a:rPr lang="en">
                <a:latin typeface="Montserrat"/>
                <a:ea typeface="Montserrat"/>
                <a:cs typeface="Montserrat"/>
                <a:sym typeface="Montserrat"/>
              </a:rPr>
              <a:t>추천서 두 개</a:t>
            </a:r>
            <a:endParaRPr>
              <a:latin typeface="Montserrat"/>
              <a:ea typeface="Montserrat"/>
              <a:cs typeface="Montserrat"/>
              <a:sym typeface="Montserrat"/>
            </a:endParaRPr>
          </a:p>
          <a:p>
            <a:pPr marL="457200" lvl="0" indent="-300037" algn="l" rtl="0">
              <a:lnSpc>
                <a:spcPct val="150000"/>
              </a:lnSpc>
              <a:spcBef>
                <a:spcPts val="0"/>
              </a:spcBef>
              <a:spcAft>
                <a:spcPts val="0"/>
              </a:spcAft>
              <a:buSzPts val="1125"/>
              <a:buFont typeface="Montserrat"/>
              <a:buChar char="●"/>
            </a:pPr>
            <a:r>
              <a:rPr lang="en">
                <a:latin typeface="Montserrat"/>
                <a:ea typeface="Montserrat"/>
                <a:cs typeface="Montserrat"/>
                <a:sym typeface="Montserrat"/>
              </a:rPr>
              <a:t>List of honors and activities</a:t>
            </a:r>
            <a:br>
              <a:rPr lang="en">
                <a:latin typeface="Montserrat"/>
                <a:ea typeface="Montserrat"/>
                <a:cs typeface="Montserrat"/>
                <a:sym typeface="Montserrat"/>
              </a:rPr>
            </a:br>
            <a:r>
              <a:rPr lang="en">
                <a:latin typeface="Montserrat"/>
                <a:ea typeface="Montserrat"/>
                <a:cs typeface="Montserrat"/>
                <a:sym typeface="Montserrat"/>
              </a:rPr>
              <a:t>수상 경력 및 활동 목록</a:t>
            </a:r>
            <a:br>
              <a:rPr lang="en">
                <a:latin typeface="Montserrat"/>
                <a:ea typeface="Montserrat"/>
                <a:cs typeface="Montserrat"/>
                <a:sym typeface="Montserrat"/>
              </a:rPr>
            </a:br>
            <a:endParaRPr sz="100">
              <a:latin typeface="Montserrat"/>
              <a:ea typeface="Montserrat"/>
              <a:cs typeface="Montserrat"/>
              <a:sym typeface="Montserrat"/>
            </a:endParaRPr>
          </a:p>
          <a:p>
            <a:pPr marL="457200" lvl="0" indent="-300037"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Essay describing how having deaf parents shaped your life and goals, including a description of your career aspirations</a:t>
            </a:r>
            <a:br>
              <a:rPr lang="en">
                <a:latin typeface="Montserrat"/>
                <a:ea typeface="Montserrat"/>
                <a:cs typeface="Montserrat"/>
                <a:sym typeface="Montserrat"/>
              </a:rPr>
            </a:br>
            <a:r>
              <a:rPr lang="en">
                <a:latin typeface="Montserrat"/>
                <a:ea typeface="Montserrat"/>
                <a:cs typeface="Montserrat"/>
                <a:sym typeface="Montserrat"/>
              </a:rPr>
              <a:t>농인 부모가 어떻게 지원자의 삶과 목표에 영향을 끼쳤는지 설명하는 에세이 (진로 포부에 대한 설명 포함)</a:t>
            </a:r>
            <a:endParaRPr>
              <a:latin typeface="Montserrat"/>
              <a:ea typeface="Montserrat"/>
              <a:cs typeface="Montserrat"/>
              <a:sym typeface="Montserrat"/>
            </a:endParaRPr>
          </a:p>
        </p:txBody>
      </p:sp>
      <p:sp>
        <p:nvSpPr>
          <p:cNvPr id="78" name="Google Shape;78;p16"/>
          <p:cNvSpPr txBox="1">
            <a:spLocks noGrp="1"/>
          </p:cNvSpPr>
          <p:nvPr>
            <p:ph type="subTitle" idx="1"/>
          </p:nvPr>
        </p:nvSpPr>
        <p:spPr>
          <a:xfrm>
            <a:off x="146550" y="1168800"/>
            <a:ext cx="4264500" cy="37110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lnSpc>
                <a:spcPct val="100000"/>
              </a:lnSpc>
              <a:spcBef>
                <a:spcPts val="0"/>
              </a:spcBef>
              <a:spcAft>
                <a:spcPts val="0"/>
              </a:spcAft>
              <a:buSzPct val="129032"/>
              <a:buNone/>
            </a:pPr>
            <a:r>
              <a:rPr lang="en">
                <a:latin typeface="Montserrat"/>
                <a:ea typeface="Montserrat"/>
                <a:cs typeface="Montserrat"/>
                <a:sym typeface="Montserrat"/>
              </a:rPr>
              <a:t>Over the years our application has taken many formats, including a paper application, a Google form and our current online application using the customizable database software Knack. </a:t>
            </a:r>
            <a:endParaRPr>
              <a:latin typeface="Montserrat"/>
              <a:ea typeface="Montserrat"/>
              <a:cs typeface="Montserrat"/>
              <a:sym typeface="Montserrat"/>
            </a:endParaRPr>
          </a:p>
          <a:p>
            <a:pPr marL="0" lvl="0" indent="0" algn="l" rtl="0">
              <a:lnSpc>
                <a:spcPct val="100000"/>
              </a:lnSpc>
              <a:spcBef>
                <a:spcPts val="0"/>
              </a:spcBef>
              <a:spcAft>
                <a:spcPts val="0"/>
              </a:spcAft>
              <a:buSzPct val="129032"/>
              <a:buNone/>
            </a:pPr>
            <a:endParaRPr>
              <a:latin typeface="Montserrat"/>
              <a:ea typeface="Montserrat"/>
              <a:cs typeface="Montserrat"/>
              <a:sym typeface="Montserrat"/>
            </a:endParaRPr>
          </a:p>
          <a:p>
            <a:pPr marL="0" lvl="0" indent="0" algn="l" rtl="0">
              <a:lnSpc>
                <a:spcPct val="100000"/>
              </a:lnSpc>
              <a:spcBef>
                <a:spcPts val="0"/>
              </a:spcBef>
              <a:spcAft>
                <a:spcPts val="0"/>
              </a:spcAft>
              <a:buSzPct val="129032"/>
              <a:buNone/>
            </a:pPr>
            <a:r>
              <a:rPr lang="en">
                <a:latin typeface="Montserrat"/>
                <a:ea typeface="Montserrat"/>
                <a:cs typeface="Montserrat"/>
                <a:sym typeface="Montserrat"/>
              </a:rPr>
              <a:t>수년에 걸쳐 밀리 브라더 장학금의 지원 절차는 다양한 형식을 취했습니다: 우편 발송 서류, 온라인 구글 양식, 맞춤형  데이터베이스 소프트웨어 Knack을 사용하는 현재의 온라인 지원서 등.</a:t>
            </a:r>
            <a:endParaRPr>
              <a:latin typeface="Montserrat"/>
              <a:ea typeface="Montserrat"/>
              <a:cs typeface="Montserrat"/>
              <a:sym typeface="Montserrat"/>
            </a:endParaRPr>
          </a:p>
          <a:p>
            <a:pPr marL="0" lvl="0" indent="0" algn="l" rtl="0">
              <a:lnSpc>
                <a:spcPct val="100000"/>
              </a:lnSpc>
              <a:spcBef>
                <a:spcPts val="0"/>
              </a:spcBef>
              <a:spcAft>
                <a:spcPts val="0"/>
              </a:spcAft>
              <a:buSzPct val="129032"/>
              <a:buNone/>
            </a:pPr>
            <a:endParaRPr>
              <a:latin typeface="Montserrat"/>
              <a:ea typeface="Montserrat"/>
              <a:cs typeface="Montserrat"/>
              <a:sym typeface="Montserrat"/>
            </a:endParaRPr>
          </a:p>
          <a:p>
            <a:pPr marL="0" lvl="0" indent="0" algn="l" rtl="0">
              <a:lnSpc>
                <a:spcPct val="100000"/>
              </a:lnSpc>
              <a:spcBef>
                <a:spcPts val="0"/>
              </a:spcBef>
              <a:spcAft>
                <a:spcPts val="0"/>
              </a:spcAft>
              <a:buSzPct val="129032"/>
              <a:buNone/>
            </a:pPr>
            <a:r>
              <a:rPr lang="en">
                <a:latin typeface="Montserrat"/>
                <a:ea typeface="Montserrat"/>
                <a:cs typeface="Montserrat"/>
                <a:sym typeface="Montserrat"/>
              </a:rPr>
              <a:t>Each year we assess our questions to ensure they align with our goals. In recent years we have shifted to a greater focus on </a:t>
            </a:r>
            <a:r>
              <a:rPr lang="en" u="sng">
                <a:latin typeface="Montserrat"/>
                <a:ea typeface="Montserrat"/>
                <a:cs typeface="Montserrat"/>
                <a:sym typeface="Montserrat"/>
              </a:rPr>
              <a:t>need</a:t>
            </a:r>
            <a:r>
              <a:rPr lang="en">
                <a:latin typeface="Montserrat"/>
                <a:ea typeface="Montserrat"/>
                <a:cs typeface="Montserrat"/>
                <a:sym typeface="Montserrat"/>
              </a:rPr>
              <a:t>, so we have asked applicants to describe any financial challenges they have and how this scholarship would impact their ability to pursue further schooling.</a:t>
            </a:r>
            <a:endParaRPr>
              <a:latin typeface="Montserrat"/>
              <a:ea typeface="Montserrat"/>
              <a:cs typeface="Montserrat"/>
              <a:sym typeface="Montserrat"/>
            </a:endParaRPr>
          </a:p>
          <a:p>
            <a:pPr marL="0" lvl="0" indent="0" algn="l" rtl="0">
              <a:lnSpc>
                <a:spcPct val="100000"/>
              </a:lnSpc>
              <a:spcBef>
                <a:spcPts val="0"/>
              </a:spcBef>
              <a:spcAft>
                <a:spcPts val="0"/>
              </a:spcAft>
              <a:buSzPct val="129032"/>
              <a:buNone/>
            </a:pPr>
            <a:endParaRPr>
              <a:latin typeface="Montserrat"/>
              <a:ea typeface="Montserrat"/>
              <a:cs typeface="Montserrat"/>
              <a:sym typeface="Montserrat"/>
            </a:endParaRPr>
          </a:p>
          <a:p>
            <a:pPr marL="0" lvl="0" indent="0" algn="l" rtl="0">
              <a:lnSpc>
                <a:spcPct val="100000"/>
              </a:lnSpc>
              <a:spcBef>
                <a:spcPts val="0"/>
              </a:spcBef>
              <a:spcAft>
                <a:spcPts val="0"/>
              </a:spcAft>
              <a:buSzPct val="129032"/>
              <a:buNone/>
            </a:pPr>
            <a:r>
              <a:rPr lang="en">
                <a:latin typeface="Montserrat"/>
                <a:ea typeface="Montserrat"/>
                <a:cs typeface="Montserrat"/>
                <a:sym typeface="Montserrat"/>
              </a:rPr>
              <a:t>우리가 던지는 질문이 우리의 목표와 일치하는지 확인하기 위해 매년 평가를 진행합니다. 최근 몇 년 동안 우리는 </a:t>
            </a:r>
            <a:r>
              <a:rPr lang="en" u="sng">
                <a:latin typeface="Montserrat"/>
                <a:ea typeface="Montserrat"/>
                <a:cs typeface="Montserrat"/>
                <a:sym typeface="Montserrat"/>
              </a:rPr>
              <a:t>필요</a:t>
            </a:r>
            <a:r>
              <a:rPr lang="en">
                <a:latin typeface="Montserrat"/>
                <a:ea typeface="Montserrat"/>
                <a:cs typeface="Montserrat"/>
                <a:sym typeface="Montserrat"/>
              </a:rPr>
              <a:t>라는 요소에 더 초점을 맞추게 되었기 때문에 지원자에게 재정적 어려움이 있는지, 이 장학금이 추가 교육을 받을 수 있는 능력에 어떤 영향을 미치는지 설명하도록 요청했습니다.</a:t>
            </a:r>
            <a:endParaRPr>
              <a:latin typeface="Montserrat"/>
              <a:ea typeface="Montserrat"/>
              <a:cs typeface="Montserrat"/>
              <a:sym typeface="Montserrat"/>
            </a:endParaRPr>
          </a:p>
          <a:p>
            <a:pPr marL="0" lvl="0" indent="0" algn="l" rtl="0">
              <a:lnSpc>
                <a:spcPct val="100000"/>
              </a:lnSpc>
              <a:spcBef>
                <a:spcPts val="0"/>
              </a:spcBef>
              <a:spcAft>
                <a:spcPts val="0"/>
              </a:spcAft>
              <a:buSzPct val="129032"/>
              <a:buNone/>
            </a:pPr>
            <a:endParaRPr>
              <a:latin typeface="Montserrat"/>
              <a:ea typeface="Montserrat"/>
              <a:cs typeface="Montserrat"/>
              <a:sym typeface="Montserrat"/>
            </a:endParaRPr>
          </a:p>
          <a:p>
            <a:pPr marL="0" lvl="0" indent="0" algn="l" rtl="0">
              <a:lnSpc>
                <a:spcPct val="100000"/>
              </a:lnSpc>
              <a:spcBef>
                <a:spcPts val="0"/>
              </a:spcBef>
              <a:spcAft>
                <a:spcPts val="0"/>
              </a:spcAft>
              <a:buSzPct val="212357"/>
              <a:buNone/>
            </a:pPr>
            <a:r>
              <a:rPr lang="en" sz="1276">
                <a:latin typeface="Montserrat"/>
                <a:ea typeface="Montserrat"/>
                <a:cs typeface="Montserrat"/>
                <a:sym typeface="Montserrat"/>
              </a:rPr>
              <a:t>*See attached application for reference.</a:t>
            </a:r>
            <a:endParaRPr sz="1276">
              <a:latin typeface="Montserrat"/>
              <a:ea typeface="Montserrat"/>
              <a:cs typeface="Montserrat"/>
              <a:sym typeface="Montserrat"/>
            </a:endParaRPr>
          </a:p>
          <a:p>
            <a:pPr marL="0" lvl="0" indent="0" algn="l" rtl="0">
              <a:lnSpc>
                <a:spcPct val="100000"/>
              </a:lnSpc>
              <a:spcBef>
                <a:spcPts val="0"/>
              </a:spcBef>
              <a:spcAft>
                <a:spcPts val="0"/>
              </a:spcAft>
              <a:buSzPct val="212357"/>
              <a:buNone/>
            </a:pPr>
            <a:r>
              <a:rPr lang="en" sz="1276">
                <a:latin typeface="Montserrat"/>
                <a:ea typeface="Montserrat"/>
                <a:cs typeface="Montserrat"/>
                <a:sym typeface="Montserrat"/>
              </a:rPr>
              <a:t>*첨부된 신청서를 참고하세요.</a:t>
            </a:r>
            <a:endParaRPr sz="1276">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61125" y="475075"/>
            <a:ext cx="4264500" cy="655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3100" b="1">
                <a:latin typeface="Playfair Display"/>
                <a:ea typeface="Playfair Display"/>
                <a:cs typeface="Playfair Display"/>
                <a:sym typeface="Playfair Display"/>
              </a:rPr>
              <a:t>2.  Solicit Applicants</a:t>
            </a:r>
            <a:br>
              <a:rPr lang="en" sz="3100" b="1">
                <a:latin typeface="Playfair Display"/>
                <a:ea typeface="Playfair Display"/>
                <a:cs typeface="Playfair Display"/>
                <a:sym typeface="Playfair Display"/>
              </a:rPr>
            </a:br>
            <a:r>
              <a:rPr lang="en" sz="3100" b="1">
                <a:latin typeface="Playfair Display"/>
                <a:ea typeface="Playfair Display"/>
                <a:cs typeface="Playfair Display"/>
                <a:sym typeface="Playfair Display"/>
              </a:rPr>
              <a:t>지원자 모집</a:t>
            </a:r>
            <a:endParaRPr sz="3100" b="1">
              <a:latin typeface="Playfair Display"/>
              <a:ea typeface="Playfair Display"/>
              <a:cs typeface="Playfair Display"/>
              <a:sym typeface="Playfair Display"/>
            </a:endParaRPr>
          </a:p>
        </p:txBody>
      </p:sp>
      <p:sp>
        <p:nvSpPr>
          <p:cNvPr id="84" name="Google Shape;84;p17"/>
          <p:cNvSpPr txBox="1">
            <a:spLocks noGrp="1"/>
          </p:cNvSpPr>
          <p:nvPr>
            <p:ph type="body" idx="2"/>
          </p:nvPr>
        </p:nvSpPr>
        <p:spPr>
          <a:xfrm>
            <a:off x="4718550" y="586150"/>
            <a:ext cx="4323000" cy="3833100"/>
          </a:xfrm>
          <a:prstGeom prst="rect">
            <a:avLst/>
          </a:prstGeom>
          <a:noFill/>
          <a:ln>
            <a:noFill/>
          </a:ln>
        </p:spPr>
        <p:txBody>
          <a:bodyPr spcFirstLastPara="1" wrap="square" lIns="91425" tIns="91425" rIns="91425" bIns="91425" anchor="ctr" anchorCtr="0">
            <a:normAutofit fontScale="62500"/>
          </a:bodyPr>
          <a:lstStyle/>
          <a:p>
            <a:pPr marL="0" lvl="0" indent="0" algn="l" rtl="0">
              <a:lnSpc>
                <a:spcPct val="115000"/>
              </a:lnSpc>
              <a:spcBef>
                <a:spcPts val="0"/>
              </a:spcBef>
              <a:spcAft>
                <a:spcPts val="0"/>
              </a:spcAft>
              <a:buSzPct val="108108"/>
              <a:buNone/>
            </a:pPr>
            <a:r>
              <a:rPr lang="en" b="1"/>
              <a:t>Application cycle tips:</a:t>
            </a:r>
            <a:br>
              <a:rPr lang="en" b="1"/>
            </a:br>
            <a:r>
              <a:rPr lang="en" b="1"/>
              <a:t>지원 주기에 대한 조언:  </a:t>
            </a:r>
            <a:endParaRPr b="1"/>
          </a:p>
          <a:p>
            <a:pPr marL="457200" lvl="0" indent="-300037" algn="l" rtl="0">
              <a:lnSpc>
                <a:spcPct val="150000"/>
              </a:lnSpc>
              <a:spcBef>
                <a:spcPts val="1200"/>
              </a:spcBef>
              <a:spcAft>
                <a:spcPts val="0"/>
              </a:spcAft>
              <a:buSzPct val="100000"/>
              <a:buFont typeface="Montserrat"/>
              <a:buChar char="●"/>
            </a:pPr>
            <a:r>
              <a:rPr lang="en">
                <a:latin typeface="Montserrat"/>
                <a:ea typeface="Montserrat"/>
                <a:cs typeface="Montserrat"/>
                <a:sym typeface="Montserrat"/>
              </a:rPr>
              <a:t>Promotion: We use social media, including Facebook pages for regional Coda groups, to get the word out. We also invite previous applicants to reapply.</a:t>
            </a:r>
            <a:br>
              <a:rPr lang="en">
                <a:latin typeface="Montserrat"/>
                <a:ea typeface="Montserrat"/>
                <a:cs typeface="Montserrat"/>
                <a:sym typeface="Montserrat"/>
              </a:rPr>
            </a:br>
            <a:r>
              <a:rPr lang="en">
                <a:latin typeface="Montserrat"/>
                <a:ea typeface="Montserrat"/>
                <a:cs typeface="Montserrat"/>
                <a:sym typeface="Montserrat"/>
              </a:rPr>
              <a:t>홍보: 지역 코다 그룹을 위한 각종 페이스북 페이지를 포함한 소셜 미디어를 사용하여 소식을 전합니다. 또한 과거 지원자에게 다시 지원하도록 권장합니다.</a:t>
            </a:r>
            <a:endParaRPr>
              <a:latin typeface="Montserrat"/>
              <a:ea typeface="Montserrat"/>
              <a:cs typeface="Montserrat"/>
              <a:sym typeface="Montserrat"/>
            </a:endParaRPr>
          </a:p>
          <a:p>
            <a:pPr marL="457200" lvl="0" indent="-300037"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Reminders: Prior to the application deadline we send frequent reminders to prompt applicants and letter writers to submit all materials required.</a:t>
            </a:r>
            <a:br>
              <a:rPr lang="en">
                <a:latin typeface="Montserrat"/>
                <a:ea typeface="Montserrat"/>
                <a:cs typeface="Montserrat"/>
                <a:sym typeface="Montserrat"/>
              </a:rPr>
            </a:br>
            <a:r>
              <a:rPr lang="en">
                <a:latin typeface="Montserrat"/>
                <a:ea typeface="Montserrat"/>
                <a:cs typeface="Montserrat"/>
                <a:sym typeface="Montserrat"/>
              </a:rPr>
              <a:t>알림: 지원 마감일 이전에 지원자와 추천서 작성자에게 필요한 모든 자료를 제출하라는 알림을 자주 보냅니다.</a:t>
            </a:r>
            <a:endParaRPr>
              <a:latin typeface="Montserrat"/>
              <a:ea typeface="Montserrat"/>
              <a:cs typeface="Montserrat"/>
              <a:sym typeface="Montserrat"/>
            </a:endParaRPr>
          </a:p>
        </p:txBody>
      </p:sp>
      <p:sp>
        <p:nvSpPr>
          <p:cNvPr id="85" name="Google Shape;85;p17"/>
          <p:cNvSpPr txBox="1">
            <a:spLocks noGrp="1"/>
          </p:cNvSpPr>
          <p:nvPr>
            <p:ph type="subTitle" idx="1"/>
          </p:nvPr>
        </p:nvSpPr>
        <p:spPr>
          <a:xfrm>
            <a:off x="131875" y="1130275"/>
            <a:ext cx="4323000" cy="35610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00000"/>
              </a:lnSpc>
              <a:spcBef>
                <a:spcPts val="0"/>
              </a:spcBef>
              <a:spcAft>
                <a:spcPts val="0"/>
              </a:spcAft>
              <a:buSzPct val="117647"/>
              <a:buNone/>
            </a:pPr>
            <a:r>
              <a:rPr lang="en">
                <a:latin typeface="Montserrat"/>
                <a:ea typeface="Montserrat"/>
                <a:cs typeface="Montserrat"/>
                <a:sym typeface="Montserrat"/>
              </a:rPr>
              <a:t>Typically our application cycle runs for two months between 1 January and 28 February. All application materials must be received before the deadline for the application to be considered complete.</a:t>
            </a:r>
            <a:endParaRPr>
              <a:latin typeface="Montserrat"/>
              <a:ea typeface="Montserrat"/>
              <a:cs typeface="Montserrat"/>
              <a:sym typeface="Montserrat"/>
            </a:endParaRPr>
          </a:p>
          <a:p>
            <a:pPr marL="0" lvl="0" indent="0" algn="l" rtl="0">
              <a:lnSpc>
                <a:spcPct val="100000"/>
              </a:lnSpc>
              <a:spcBef>
                <a:spcPts val="0"/>
              </a:spcBef>
              <a:spcAft>
                <a:spcPts val="0"/>
              </a:spcAft>
              <a:buSzPct val="117647"/>
              <a:buNone/>
            </a:pPr>
            <a:endParaRPr>
              <a:latin typeface="Montserrat"/>
              <a:ea typeface="Montserrat"/>
              <a:cs typeface="Montserrat"/>
              <a:sym typeface="Montserrat"/>
            </a:endParaRPr>
          </a:p>
          <a:p>
            <a:pPr marL="0" lvl="0" indent="0" algn="l" rtl="0">
              <a:lnSpc>
                <a:spcPct val="100000"/>
              </a:lnSpc>
              <a:spcBef>
                <a:spcPts val="0"/>
              </a:spcBef>
              <a:spcAft>
                <a:spcPts val="0"/>
              </a:spcAft>
              <a:buSzPct val="117647"/>
              <a:buNone/>
            </a:pPr>
            <a:r>
              <a:rPr lang="en">
                <a:latin typeface="Montserrat"/>
                <a:ea typeface="Montserrat"/>
                <a:cs typeface="Montserrat"/>
                <a:sym typeface="Montserrat"/>
              </a:rPr>
              <a:t>일반적으로 지원 주기는 1월 1일부터 2월 28일까지 두 달 동안 진행됩니다. 모든 지원 자료는 지원 마감일 이전에 접수되어야 지원이 완료된 것으로 간주합니다.</a:t>
            </a:r>
            <a:endParaRPr>
              <a:latin typeface="Montserrat"/>
              <a:ea typeface="Montserrat"/>
              <a:cs typeface="Montserrat"/>
              <a:sym typeface="Montserrat"/>
            </a:endParaRPr>
          </a:p>
          <a:p>
            <a:pPr marL="0" lvl="0" indent="0" algn="l" rtl="0">
              <a:lnSpc>
                <a:spcPct val="100000"/>
              </a:lnSpc>
              <a:spcBef>
                <a:spcPts val="0"/>
              </a:spcBef>
              <a:spcAft>
                <a:spcPts val="0"/>
              </a:spcAft>
              <a:buSzPct val="117647"/>
              <a:buNone/>
            </a:pPr>
            <a:endParaRPr>
              <a:latin typeface="Montserrat"/>
              <a:ea typeface="Montserrat"/>
              <a:cs typeface="Montserrat"/>
              <a:sym typeface="Montserrat"/>
            </a:endParaRPr>
          </a:p>
          <a:p>
            <a:pPr marL="0" lvl="0" indent="0" algn="l" rtl="0">
              <a:lnSpc>
                <a:spcPct val="100000"/>
              </a:lnSpc>
              <a:spcBef>
                <a:spcPts val="0"/>
              </a:spcBef>
              <a:spcAft>
                <a:spcPts val="0"/>
              </a:spcAft>
              <a:buSzPct val="117647"/>
              <a:buNone/>
            </a:pPr>
            <a:r>
              <a:rPr lang="en">
                <a:latin typeface="Montserrat"/>
                <a:ea typeface="Montserrat"/>
                <a:cs typeface="Montserrat"/>
                <a:sym typeface="Montserrat"/>
              </a:rPr>
              <a:t>Our application is open to hearing children of deaf adults who is or will be a student at an undergraduate institution within the following year. Previous recipients are not eligible to reapply. </a:t>
            </a:r>
            <a:endParaRPr>
              <a:latin typeface="Montserrat"/>
              <a:ea typeface="Montserrat"/>
              <a:cs typeface="Montserrat"/>
              <a:sym typeface="Montserrat"/>
            </a:endParaRPr>
          </a:p>
          <a:p>
            <a:pPr marL="0" lvl="0" indent="0" algn="l" rtl="0">
              <a:lnSpc>
                <a:spcPct val="100000"/>
              </a:lnSpc>
              <a:spcBef>
                <a:spcPts val="0"/>
              </a:spcBef>
              <a:spcAft>
                <a:spcPts val="0"/>
              </a:spcAft>
              <a:buSzPct val="117647"/>
              <a:buNone/>
            </a:pPr>
            <a:endParaRPr>
              <a:latin typeface="Montserrat"/>
              <a:ea typeface="Montserrat"/>
              <a:cs typeface="Montserrat"/>
              <a:sym typeface="Montserrat"/>
            </a:endParaRPr>
          </a:p>
          <a:p>
            <a:pPr marL="0" lvl="0" indent="0" algn="l" rtl="0">
              <a:lnSpc>
                <a:spcPct val="100000"/>
              </a:lnSpc>
              <a:spcBef>
                <a:spcPts val="0"/>
              </a:spcBef>
              <a:spcAft>
                <a:spcPts val="0"/>
              </a:spcAft>
              <a:buSzPct val="117647"/>
              <a:buNone/>
            </a:pPr>
            <a:r>
              <a:rPr lang="en">
                <a:latin typeface="Montserrat"/>
                <a:ea typeface="Montserrat"/>
                <a:cs typeface="Montserrat"/>
                <a:sym typeface="Montserrat"/>
              </a:rPr>
              <a:t>본 지원서는 1년 이내에 대학교 학부 기관의 학생이거나 학생이 될 농인 부모의 청인 자녀에게 열려 있습니다. 과거 수혜자는 재신청할 수 없습니다. </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46550" y="469800"/>
            <a:ext cx="4264500" cy="699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3100" b="1">
                <a:latin typeface="Playfair Display"/>
                <a:ea typeface="Playfair Display"/>
                <a:cs typeface="Playfair Display"/>
                <a:sym typeface="Playfair Display"/>
              </a:rPr>
              <a:t>3.  Review &amp; Selection</a:t>
            </a:r>
            <a:br>
              <a:rPr lang="en" sz="3100" b="1">
                <a:latin typeface="Playfair Display"/>
                <a:ea typeface="Playfair Display"/>
                <a:cs typeface="Playfair Display"/>
                <a:sym typeface="Playfair Display"/>
              </a:rPr>
            </a:br>
            <a:r>
              <a:rPr lang="en" sz="3100" b="1">
                <a:latin typeface="Playfair Display"/>
                <a:ea typeface="Playfair Display"/>
                <a:cs typeface="Playfair Display"/>
                <a:sym typeface="Playfair Display"/>
              </a:rPr>
              <a:t>검토 및 선정</a:t>
            </a:r>
            <a:endParaRPr sz="3100" b="1">
              <a:latin typeface="Playfair Display"/>
              <a:ea typeface="Playfair Display"/>
              <a:cs typeface="Playfair Display"/>
              <a:sym typeface="Playfair Display"/>
            </a:endParaRPr>
          </a:p>
        </p:txBody>
      </p:sp>
      <p:sp>
        <p:nvSpPr>
          <p:cNvPr id="91" name="Google Shape;91;p18"/>
          <p:cNvSpPr txBox="1">
            <a:spLocks noGrp="1"/>
          </p:cNvSpPr>
          <p:nvPr>
            <p:ph type="body" idx="2"/>
          </p:nvPr>
        </p:nvSpPr>
        <p:spPr>
          <a:xfrm>
            <a:off x="4720275" y="512875"/>
            <a:ext cx="4264500" cy="3906300"/>
          </a:xfrm>
          <a:prstGeom prst="rect">
            <a:avLst/>
          </a:prstGeom>
          <a:noFill/>
          <a:ln>
            <a:noFill/>
          </a:ln>
        </p:spPr>
        <p:txBody>
          <a:bodyPr spcFirstLastPara="1" wrap="square" lIns="91425" tIns="91425" rIns="91425" bIns="91425" anchor="ctr" anchorCtr="0">
            <a:normAutofit fontScale="40000"/>
          </a:bodyPr>
          <a:lstStyle/>
          <a:p>
            <a:pPr marL="0" lvl="0" indent="0" algn="l" rtl="0">
              <a:lnSpc>
                <a:spcPct val="115000"/>
              </a:lnSpc>
              <a:spcBef>
                <a:spcPts val="0"/>
              </a:spcBef>
              <a:spcAft>
                <a:spcPts val="0"/>
              </a:spcAft>
              <a:buSzPct val="117647"/>
              <a:buNone/>
            </a:pPr>
            <a:r>
              <a:rPr lang="en" b="1"/>
              <a:t>Application ratings: </a:t>
            </a:r>
            <a:br>
              <a:rPr lang="en" b="1"/>
            </a:br>
            <a:r>
              <a:rPr lang="en" b="1"/>
              <a:t>지원서 채점:</a:t>
            </a:r>
            <a:endParaRPr b="1"/>
          </a:p>
          <a:p>
            <a:pPr marL="0" lvl="0" indent="0" algn="l" rtl="0">
              <a:lnSpc>
                <a:spcPct val="150000"/>
              </a:lnSpc>
              <a:spcBef>
                <a:spcPts val="1200"/>
              </a:spcBef>
              <a:spcAft>
                <a:spcPts val="0"/>
              </a:spcAft>
              <a:buSzPct val="117647"/>
              <a:buNone/>
            </a:pPr>
            <a:r>
              <a:rPr lang="en">
                <a:latin typeface="Montserrat"/>
                <a:ea typeface="Montserrat"/>
                <a:cs typeface="Montserrat"/>
                <a:sym typeface="Montserrat"/>
              </a:rPr>
              <a:t>We ask other Codas to volunteer to help us rate applicants on a 1-10 scale in the following categories:</a:t>
            </a:r>
            <a:br>
              <a:rPr lang="en">
                <a:latin typeface="Montserrat"/>
                <a:ea typeface="Montserrat"/>
                <a:cs typeface="Montserrat"/>
                <a:sym typeface="Montserrat"/>
              </a:rPr>
            </a:br>
            <a:r>
              <a:rPr lang="en">
                <a:latin typeface="Montserrat"/>
                <a:ea typeface="Montserrat"/>
                <a:cs typeface="Montserrat"/>
                <a:sym typeface="Montserrat"/>
              </a:rPr>
              <a:t>다음의 범주에서 각 지원자를 1~10점 등급으로 평가할 수 있도록 코다 자원봉사자들에게 도움을 요청합니다.</a:t>
            </a:r>
            <a:endParaRPr>
              <a:latin typeface="Montserrat"/>
              <a:ea typeface="Montserrat"/>
              <a:cs typeface="Montserrat"/>
              <a:sym typeface="Montserrat"/>
            </a:endParaRPr>
          </a:p>
          <a:p>
            <a:pPr marL="457200" lvl="0" indent="-274320"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Essay organization</a:t>
            </a:r>
            <a:br>
              <a:rPr lang="en">
                <a:latin typeface="Montserrat"/>
                <a:ea typeface="Montserrat"/>
                <a:cs typeface="Montserrat"/>
                <a:sym typeface="Montserrat"/>
              </a:rPr>
            </a:br>
            <a:r>
              <a:rPr lang="en">
                <a:latin typeface="Montserrat"/>
                <a:ea typeface="Montserrat"/>
                <a:cs typeface="Montserrat"/>
                <a:sym typeface="Montserrat"/>
              </a:rPr>
              <a:t>에세이 구성</a:t>
            </a:r>
            <a:endParaRPr>
              <a:latin typeface="Montserrat"/>
              <a:ea typeface="Montserrat"/>
              <a:cs typeface="Montserrat"/>
              <a:sym typeface="Montserrat"/>
            </a:endParaRPr>
          </a:p>
          <a:p>
            <a:pPr marL="457200" lvl="0" indent="-274320"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Essay content</a:t>
            </a:r>
            <a:br>
              <a:rPr lang="en">
                <a:latin typeface="Montserrat"/>
                <a:ea typeface="Montserrat"/>
                <a:cs typeface="Montserrat"/>
                <a:sym typeface="Montserrat"/>
              </a:rPr>
            </a:br>
            <a:r>
              <a:rPr lang="en">
                <a:latin typeface="Montserrat"/>
                <a:ea typeface="Montserrat"/>
                <a:cs typeface="Montserrat"/>
                <a:sym typeface="Montserrat"/>
              </a:rPr>
              <a:t>에세이 내용</a:t>
            </a:r>
            <a:endParaRPr>
              <a:latin typeface="Montserrat"/>
              <a:ea typeface="Montserrat"/>
              <a:cs typeface="Montserrat"/>
              <a:sym typeface="Montserrat"/>
            </a:endParaRPr>
          </a:p>
          <a:p>
            <a:pPr marL="457200" lvl="0" indent="-274320"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Essay creativity</a:t>
            </a:r>
            <a:br>
              <a:rPr lang="en">
                <a:latin typeface="Montserrat"/>
                <a:ea typeface="Montserrat"/>
                <a:cs typeface="Montserrat"/>
                <a:sym typeface="Montserrat"/>
              </a:rPr>
            </a:br>
            <a:r>
              <a:rPr lang="en">
                <a:latin typeface="Montserrat"/>
                <a:ea typeface="Montserrat"/>
                <a:cs typeface="Montserrat"/>
                <a:sym typeface="Montserrat"/>
              </a:rPr>
              <a:t>에세이 창의도</a:t>
            </a:r>
            <a:endParaRPr>
              <a:latin typeface="Montserrat"/>
              <a:ea typeface="Montserrat"/>
              <a:cs typeface="Montserrat"/>
              <a:sym typeface="Montserrat"/>
            </a:endParaRPr>
          </a:p>
          <a:p>
            <a:pPr marL="457200" lvl="0" indent="-274320"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Letters of recommendation</a:t>
            </a:r>
            <a:br>
              <a:rPr lang="en">
                <a:latin typeface="Montserrat"/>
                <a:ea typeface="Montserrat"/>
                <a:cs typeface="Montserrat"/>
                <a:sym typeface="Montserrat"/>
              </a:rPr>
            </a:br>
            <a:r>
              <a:rPr lang="en">
                <a:latin typeface="Montserrat"/>
                <a:ea typeface="Montserrat"/>
                <a:cs typeface="Montserrat"/>
                <a:sym typeface="Montserrat"/>
              </a:rPr>
              <a:t>추천서</a:t>
            </a:r>
            <a:endParaRPr>
              <a:latin typeface="Montserrat"/>
              <a:ea typeface="Montserrat"/>
              <a:cs typeface="Montserrat"/>
              <a:sym typeface="Montserrat"/>
            </a:endParaRPr>
          </a:p>
          <a:p>
            <a:pPr marL="457200" lvl="0" indent="-274320"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Transcripts</a:t>
            </a:r>
            <a:br>
              <a:rPr lang="en">
                <a:latin typeface="Montserrat"/>
                <a:ea typeface="Montserrat"/>
                <a:cs typeface="Montserrat"/>
                <a:sym typeface="Montserrat"/>
              </a:rPr>
            </a:br>
            <a:r>
              <a:rPr lang="en">
                <a:latin typeface="Montserrat"/>
                <a:ea typeface="Montserrat"/>
                <a:cs typeface="Montserrat"/>
                <a:sym typeface="Montserrat"/>
              </a:rPr>
              <a:t>성적 증명서</a:t>
            </a:r>
            <a:endParaRPr>
              <a:latin typeface="Montserrat"/>
              <a:ea typeface="Montserrat"/>
              <a:cs typeface="Montserrat"/>
              <a:sym typeface="Montserrat"/>
            </a:endParaRPr>
          </a:p>
          <a:p>
            <a:pPr marL="457200" lvl="0" indent="-274320"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Impact</a:t>
            </a:r>
            <a:br>
              <a:rPr lang="en">
                <a:latin typeface="Montserrat"/>
                <a:ea typeface="Montserrat"/>
                <a:cs typeface="Montserrat"/>
                <a:sym typeface="Montserrat"/>
              </a:rPr>
            </a:br>
            <a:r>
              <a:rPr lang="en">
                <a:latin typeface="Montserrat"/>
                <a:ea typeface="Montserrat"/>
                <a:cs typeface="Montserrat"/>
                <a:sym typeface="Montserrat"/>
              </a:rPr>
              <a:t>영향력</a:t>
            </a:r>
            <a:endParaRPr>
              <a:latin typeface="Montserrat"/>
              <a:ea typeface="Montserrat"/>
              <a:cs typeface="Montserrat"/>
              <a:sym typeface="Montserrat"/>
            </a:endParaRPr>
          </a:p>
          <a:p>
            <a:pPr marL="457200" lvl="0" indent="-274320"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Overall score</a:t>
            </a:r>
            <a:br>
              <a:rPr lang="en">
                <a:latin typeface="Montserrat"/>
                <a:ea typeface="Montserrat"/>
                <a:cs typeface="Montserrat"/>
                <a:sym typeface="Montserrat"/>
              </a:rPr>
            </a:br>
            <a:r>
              <a:rPr lang="en">
                <a:latin typeface="Montserrat"/>
                <a:ea typeface="Montserrat"/>
                <a:cs typeface="Montserrat"/>
                <a:sym typeface="Montserrat"/>
              </a:rPr>
              <a:t>총점</a:t>
            </a:r>
            <a:endParaRPr>
              <a:latin typeface="Montserrat"/>
              <a:ea typeface="Montserrat"/>
              <a:cs typeface="Montserrat"/>
              <a:sym typeface="Montserrat"/>
            </a:endParaRPr>
          </a:p>
          <a:p>
            <a:pPr marL="457200" lvl="0" indent="-274320" algn="l" rtl="0">
              <a:lnSpc>
                <a:spcPct val="150000"/>
              </a:lnSpc>
              <a:spcBef>
                <a:spcPts val="0"/>
              </a:spcBef>
              <a:spcAft>
                <a:spcPts val="0"/>
              </a:spcAft>
              <a:buSzPct val="100000"/>
              <a:buFont typeface="Montserrat"/>
              <a:buChar char="●"/>
            </a:pPr>
            <a:r>
              <a:rPr lang="en">
                <a:latin typeface="Montserrat"/>
                <a:ea typeface="Montserrat"/>
                <a:cs typeface="Montserrat"/>
                <a:sym typeface="Montserrat"/>
              </a:rPr>
              <a:t>Special (voluntary rating)</a:t>
            </a:r>
            <a:br>
              <a:rPr lang="en">
                <a:latin typeface="Montserrat"/>
                <a:ea typeface="Montserrat"/>
                <a:cs typeface="Montserrat"/>
                <a:sym typeface="Montserrat"/>
              </a:rPr>
            </a:br>
            <a:r>
              <a:rPr lang="en">
                <a:latin typeface="Montserrat"/>
                <a:ea typeface="Montserrat"/>
                <a:cs typeface="Montserrat"/>
                <a:sym typeface="Montserrat"/>
              </a:rPr>
              <a:t>특별 점수 (자발적 평가)</a:t>
            </a:r>
            <a:endParaRPr>
              <a:latin typeface="Montserrat"/>
              <a:ea typeface="Montserrat"/>
              <a:cs typeface="Montserrat"/>
              <a:sym typeface="Montserrat"/>
            </a:endParaRPr>
          </a:p>
        </p:txBody>
      </p:sp>
      <p:sp>
        <p:nvSpPr>
          <p:cNvPr id="92" name="Google Shape;92;p18"/>
          <p:cNvSpPr txBox="1">
            <a:spLocks noGrp="1"/>
          </p:cNvSpPr>
          <p:nvPr>
            <p:ph type="subTitle" idx="1"/>
          </p:nvPr>
        </p:nvSpPr>
        <p:spPr>
          <a:xfrm>
            <a:off x="146550" y="1168800"/>
            <a:ext cx="4264500" cy="3711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852"/>
              <a:buNone/>
            </a:pPr>
            <a:r>
              <a:rPr lang="en" sz="1200">
                <a:latin typeface="Montserrat"/>
                <a:ea typeface="Montserrat"/>
                <a:cs typeface="Montserrat"/>
                <a:sym typeface="Montserrat"/>
              </a:rPr>
              <a:t>Applications are scored in two rounds. During the first round, each application is rated separately by two of about 8-10 reviewers. The scholarship committee compares the average scores for each applicant to identify our top 10-15 finalists, watching for outliers in scoring.</a:t>
            </a: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r>
              <a:rPr lang="en" sz="1200">
                <a:latin typeface="Arial"/>
                <a:ea typeface="Arial"/>
                <a:cs typeface="Arial"/>
                <a:sym typeface="Arial"/>
              </a:rPr>
              <a:t>지원서는 두 라운드에 걸쳐 채점됩니다. 첫 번째 라운드에서 각 지원서는 약 8-10명의 검토자 중 2명에 의해 개별적으로 평가됩니다. 장학 위원회는 각 지원자의 평균 점수를 비교하여 상위 10-15명의 결선 진출자를 식별하고 점수에서 이상치가 있는지 확인합니다.</a:t>
            </a: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r>
              <a:rPr lang="en" sz="1200">
                <a:latin typeface="Montserrat"/>
                <a:ea typeface="Montserrat"/>
                <a:cs typeface="Montserrat"/>
                <a:sym typeface="Montserrat"/>
              </a:rPr>
              <a:t>During the second round, all finalists are scored by the same five reviewers. We then use those scores to identify our 3-5 recipients.</a:t>
            </a: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r>
              <a:rPr lang="en" sz="1200">
                <a:latin typeface="Montserrat"/>
                <a:ea typeface="Montserrat"/>
                <a:cs typeface="Montserrat"/>
                <a:sym typeface="Montserrat"/>
              </a:rPr>
              <a:t>두 번째 라운드에서 모든 결선 진출자는 동일한 5명의 검토자에 의해 채점됩니다. 이 단계에서 나온 점수를 사용하여 3-5명의 수혜자를 최종 선정합니다.</a:t>
            </a: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r>
              <a:rPr lang="en" sz="1200">
                <a:latin typeface="Montserrat"/>
                <a:ea typeface="Montserrat"/>
                <a:cs typeface="Montserrat"/>
                <a:sym typeface="Montserrat"/>
              </a:rPr>
              <a:t>Awards are paid directly to the college/university of the recipient. </a:t>
            </a: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endParaRPr sz="1200">
              <a:latin typeface="Montserrat"/>
              <a:ea typeface="Montserrat"/>
              <a:cs typeface="Montserrat"/>
              <a:sym typeface="Montserrat"/>
            </a:endParaRPr>
          </a:p>
          <a:p>
            <a:pPr marL="0" lvl="0" indent="0" algn="l" rtl="0">
              <a:lnSpc>
                <a:spcPct val="80000"/>
              </a:lnSpc>
              <a:spcBef>
                <a:spcPts val="0"/>
              </a:spcBef>
              <a:spcAft>
                <a:spcPts val="0"/>
              </a:spcAft>
              <a:buSzPts val="852"/>
              <a:buNone/>
            </a:pPr>
            <a:r>
              <a:rPr lang="en" sz="1200">
                <a:latin typeface="Montserrat"/>
                <a:ea typeface="Montserrat"/>
                <a:cs typeface="Montserrat"/>
                <a:sym typeface="Montserrat"/>
              </a:rPr>
              <a:t>상금은 수혜자의 대학에 직접 지급됩니다.</a:t>
            </a:r>
            <a:endParaRPr sz="12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2000" b="1">
                <a:latin typeface="Playfair Display"/>
                <a:ea typeface="Playfair Display"/>
                <a:cs typeface="Playfair Display"/>
                <a:sym typeface="Playfair Display"/>
              </a:rPr>
              <a:t>Tips for Success</a:t>
            </a:r>
            <a:endParaRPr sz="2000" b="1">
              <a:latin typeface="Playfair Display"/>
              <a:ea typeface="Playfair Display"/>
              <a:cs typeface="Playfair Display"/>
              <a:sym typeface="Playfair Display"/>
            </a:endParaRPr>
          </a:p>
          <a:p>
            <a:pPr marL="0" lvl="0" indent="0" algn="ctr" rtl="0">
              <a:lnSpc>
                <a:spcPct val="100000"/>
              </a:lnSpc>
              <a:spcBef>
                <a:spcPts val="0"/>
              </a:spcBef>
              <a:spcAft>
                <a:spcPts val="0"/>
              </a:spcAft>
              <a:buSzPts val="990"/>
              <a:buNone/>
            </a:pPr>
            <a:r>
              <a:rPr lang="en" sz="2000" b="1">
                <a:latin typeface="Playfair Display"/>
                <a:ea typeface="Playfair Display"/>
                <a:cs typeface="Playfair Display"/>
                <a:sym typeface="Playfair Display"/>
              </a:rPr>
              <a:t>성공을 위한 조언</a:t>
            </a:r>
            <a:endParaRPr sz="2000" b="1">
              <a:latin typeface="Playfair Display"/>
              <a:ea typeface="Playfair Display"/>
              <a:cs typeface="Playfair Display"/>
              <a:sym typeface="Playfair Display"/>
            </a:endParaRPr>
          </a:p>
        </p:txBody>
      </p:sp>
      <p:sp>
        <p:nvSpPr>
          <p:cNvPr id="98" name="Google Shape;98;p19"/>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fontScale="85000" lnSpcReduction="10000"/>
          </a:bodyPr>
          <a:lstStyle/>
          <a:p>
            <a:pPr marL="457200" lvl="0" indent="-325755" algn="l" rtl="0">
              <a:lnSpc>
                <a:spcPct val="115000"/>
              </a:lnSpc>
              <a:spcBef>
                <a:spcPts val="0"/>
              </a:spcBef>
              <a:spcAft>
                <a:spcPts val="0"/>
              </a:spcAft>
              <a:buClr>
                <a:srgbClr val="0E0E0E"/>
              </a:buClr>
              <a:buSzPct val="100000"/>
              <a:buFont typeface="Montserrat"/>
              <a:buChar char="●"/>
            </a:pPr>
            <a:r>
              <a:rPr lang="en">
                <a:solidFill>
                  <a:srgbClr val="0E0E0E"/>
                </a:solidFill>
                <a:highlight>
                  <a:srgbClr val="FFFFFF"/>
                </a:highlight>
                <a:latin typeface="Montserrat"/>
                <a:ea typeface="Montserrat"/>
                <a:cs typeface="Montserrat"/>
                <a:sym typeface="Montserrat"/>
              </a:rPr>
              <a:t>Start early and stay on top of your email inbox: Application challenges will arise – both for the committee and the applicants –  and it’s easier for everyone if they are addressed immediately. </a:t>
            </a:r>
            <a:br>
              <a:rPr lang="en">
                <a:solidFill>
                  <a:srgbClr val="0E0E0E"/>
                </a:solidFill>
                <a:highlight>
                  <a:srgbClr val="FFFFFF"/>
                </a:highlight>
                <a:latin typeface="Montserrat"/>
                <a:ea typeface="Montserrat"/>
                <a:cs typeface="Montserrat"/>
                <a:sym typeface="Montserrat"/>
              </a:rPr>
            </a:br>
            <a:r>
              <a:rPr lang="en">
                <a:solidFill>
                  <a:srgbClr val="0E0E0E"/>
                </a:solidFill>
                <a:highlight>
                  <a:srgbClr val="FFFFFF"/>
                </a:highlight>
                <a:latin typeface="Montserrat"/>
                <a:ea typeface="Montserrat"/>
                <a:cs typeface="Montserrat"/>
                <a:sym typeface="Montserrat"/>
              </a:rPr>
              <a:t>절차를 </a:t>
            </a:r>
            <a:r>
              <a:rPr lang="en">
                <a:latin typeface="Arial"/>
                <a:ea typeface="Arial"/>
                <a:cs typeface="Arial"/>
                <a:sym typeface="Arial"/>
              </a:rPr>
              <a:t>미리 시작하고 이메일 받은편지함을 꼼꼼하게 관리하세요. 지원 관련 문제는 반드시 발생합니다 – 위원회와 지원자 모두에게. 문제가 즉시 해결될수록 모두에게 지원 과정이 더 수월해집니다. </a:t>
            </a:r>
            <a:endParaRPr>
              <a:latin typeface="Arial"/>
              <a:ea typeface="Arial"/>
              <a:cs typeface="Arial"/>
              <a:sym typeface="Arial"/>
            </a:endParaRPr>
          </a:p>
          <a:p>
            <a:pPr marL="457200" lvl="0" indent="-325755" algn="l" rtl="0">
              <a:lnSpc>
                <a:spcPct val="115000"/>
              </a:lnSpc>
              <a:spcBef>
                <a:spcPts val="0"/>
              </a:spcBef>
              <a:spcAft>
                <a:spcPts val="0"/>
              </a:spcAft>
              <a:buClr>
                <a:srgbClr val="0E0E0E"/>
              </a:buClr>
              <a:buSzPct val="100000"/>
              <a:buFont typeface="Montserrat"/>
              <a:buChar char="●"/>
            </a:pPr>
            <a:r>
              <a:rPr lang="en">
                <a:solidFill>
                  <a:srgbClr val="0E0E0E"/>
                </a:solidFill>
                <a:highlight>
                  <a:srgbClr val="FFFFFF"/>
                </a:highlight>
                <a:latin typeface="Montserrat"/>
                <a:ea typeface="Montserrat"/>
                <a:cs typeface="Montserrat"/>
                <a:sym typeface="Montserrat"/>
              </a:rPr>
              <a:t>Solicit a diverse group of reviewers: One of the reasons we assign reviewers in pairs is to identify and eliminate biases in scoring. We are also cognizant that, on occasion, personal conflicts will leave some reviewers unable to complete their ratings, and keep back-up reviewers on hand to fill in. </a:t>
            </a:r>
            <a:endParaRPr>
              <a:solidFill>
                <a:srgbClr val="0E0E0E"/>
              </a:solidFill>
              <a:highlight>
                <a:srgbClr val="FFFFFF"/>
              </a:highlight>
              <a:latin typeface="Montserrat"/>
              <a:ea typeface="Montserrat"/>
              <a:cs typeface="Montserrat"/>
              <a:sym typeface="Montserrat"/>
            </a:endParaRPr>
          </a:p>
          <a:p>
            <a:pPr marL="457200" lvl="0" indent="0" algn="l" rtl="0">
              <a:lnSpc>
                <a:spcPct val="115000"/>
              </a:lnSpc>
              <a:spcBef>
                <a:spcPts val="0"/>
              </a:spcBef>
              <a:spcAft>
                <a:spcPts val="0"/>
              </a:spcAft>
              <a:buNone/>
            </a:pPr>
            <a:r>
              <a:rPr lang="en">
                <a:solidFill>
                  <a:srgbClr val="0E0E0E"/>
                </a:solidFill>
                <a:highlight>
                  <a:srgbClr val="FFFFFF"/>
                </a:highlight>
                <a:latin typeface="Montserrat"/>
                <a:ea typeface="Montserrat"/>
                <a:cs typeface="Montserrat"/>
                <a:sym typeface="Montserrat"/>
              </a:rPr>
              <a:t>심사를 할 다양한 검토자를 모집하세요. 우리가 검토자를 2인 1조로 지정하는 이유 중 하나는 채점 과정에서 편향을 식별하고 제거하기 위함입니다. 또한 때에 따라 개인적인 갈등으로 인해 일부 검토자가 평가를 완료하지 못했을 때, 또다른 심사자가 이 빈자리를 채울 수 있도록 위함입니다.</a:t>
            </a:r>
            <a:endParaRPr>
              <a:solidFill>
                <a:srgbClr val="0E0E0E"/>
              </a:solidFill>
              <a:highlight>
                <a:srgbClr val="FFFFFF"/>
              </a:highlight>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2500" b="1">
                <a:latin typeface="Playfair Display"/>
                <a:ea typeface="Playfair Display"/>
                <a:cs typeface="Playfair Display"/>
                <a:sym typeface="Playfair Display"/>
              </a:rPr>
              <a:t>Challenges and Opportunities for Growth</a:t>
            </a:r>
            <a:endParaRPr sz="2500" b="1">
              <a:latin typeface="Playfair Display"/>
              <a:ea typeface="Playfair Display"/>
              <a:cs typeface="Playfair Display"/>
              <a:sym typeface="Playfair Display"/>
            </a:endParaRPr>
          </a:p>
          <a:p>
            <a:pPr marL="0" lvl="0" indent="0" algn="ctr" rtl="0">
              <a:lnSpc>
                <a:spcPct val="100000"/>
              </a:lnSpc>
              <a:spcBef>
                <a:spcPts val="0"/>
              </a:spcBef>
              <a:spcAft>
                <a:spcPts val="0"/>
              </a:spcAft>
              <a:buSzPts val="990"/>
              <a:buNone/>
            </a:pPr>
            <a:r>
              <a:rPr lang="en" sz="2500" b="1">
                <a:latin typeface="Playfair Display"/>
                <a:ea typeface="Playfair Display"/>
                <a:cs typeface="Playfair Display"/>
                <a:sym typeface="Playfair Display"/>
              </a:rPr>
              <a:t>성장을 위한 도전과 기회</a:t>
            </a:r>
            <a:endParaRPr sz="2500" b="1">
              <a:latin typeface="Playfair Display"/>
              <a:ea typeface="Playfair Display"/>
              <a:cs typeface="Playfair Display"/>
              <a:sym typeface="Playfair Display"/>
            </a:endParaRPr>
          </a:p>
        </p:txBody>
      </p:sp>
      <p:sp>
        <p:nvSpPr>
          <p:cNvPr id="104" name="Google Shape;104;p20"/>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fontScale="77500" lnSpcReduction="10000"/>
          </a:bodyPr>
          <a:lstStyle/>
          <a:p>
            <a:pPr marL="457200" lvl="0" indent="-317182" algn="l" rtl="0">
              <a:lnSpc>
                <a:spcPct val="115000"/>
              </a:lnSpc>
              <a:spcBef>
                <a:spcPts val="0"/>
              </a:spcBef>
              <a:spcAft>
                <a:spcPts val="0"/>
              </a:spcAft>
              <a:buClr>
                <a:srgbClr val="0E0E0E"/>
              </a:buClr>
              <a:buSzPct val="100000"/>
              <a:buFont typeface="Montserrat"/>
              <a:buChar char="●"/>
            </a:pPr>
            <a:r>
              <a:rPr lang="en">
                <a:solidFill>
                  <a:srgbClr val="0E0E0E"/>
                </a:solidFill>
                <a:highlight>
                  <a:srgbClr val="FFFFFF"/>
                </a:highlight>
                <a:latin typeface="Montserrat"/>
                <a:ea typeface="Montserrat"/>
                <a:cs typeface="Montserrat"/>
                <a:sym typeface="Montserrat"/>
              </a:rPr>
              <a:t>Technology/cultural barriers: Some applicants and letter writers are unfamiliar with or unable to access the application on our current online platform. We work hard to troubleshoot these issues as they arise and extend leniency in application requirements as needed.</a:t>
            </a:r>
            <a:br>
              <a:rPr lang="en">
                <a:solidFill>
                  <a:srgbClr val="0E0E0E"/>
                </a:solidFill>
                <a:highlight>
                  <a:srgbClr val="FFFFFF"/>
                </a:highlight>
                <a:latin typeface="Montserrat"/>
                <a:ea typeface="Montserrat"/>
                <a:cs typeface="Montserrat"/>
                <a:sym typeface="Montserrat"/>
              </a:rPr>
            </a:br>
            <a:r>
              <a:rPr lang="en">
                <a:solidFill>
                  <a:srgbClr val="0E0E0E"/>
                </a:solidFill>
                <a:highlight>
                  <a:srgbClr val="FFFFFF"/>
                </a:highlight>
                <a:latin typeface="Montserrat"/>
                <a:ea typeface="Montserrat"/>
                <a:cs typeface="Montserrat"/>
                <a:sym typeface="Montserrat"/>
              </a:rPr>
              <a:t>기술/문화적 장벽: 일부 지원자와 추천서 작성자는 우리가 현재 사용하는 온라인 플랫폼으로 지원하는 것이 익숙하지 않거나 이에 대한 접근 자체가 불가능할 수 있습니다. 우리는 이러한 문제가 발생할 때 해결하기 위해 열심히 노력하고 있고, 필요에 따라 지원서 요구 사항을 사용자 상황에 관대하게 맞출 수 있도록 노력합니다. </a:t>
            </a:r>
            <a:endParaRPr>
              <a:solidFill>
                <a:srgbClr val="0E0E0E"/>
              </a:solidFill>
              <a:highlight>
                <a:srgbClr val="FFFFFF"/>
              </a:highlight>
              <a:latin typeface="Montserrat"/>
              <a:ea typeface="Montserrat"/>
              <a:cs typeface="Montserrat"/>
              <a:sym typeface="Montserrat"/>
            </a:endParaRPr>
          </a:p>
          <a:p>
            <a:pPr marL="457200" lvl="0" indent="-317182" algn="l" rtl="0">
              <a:lnSpc>
                <a:spcPct val="115000"/>
              </a:lnSpc>
              <a:spcBef>
                <a:spcPts val="0"/>
              </a:spcBef>
              <a:spcAft>
                <a:spcPts val="0"/>
              </a:spcAft>
              <a:buClr>
                <a:srgbClr val="0E0E0E"/>
              </a:buClr>
              <a:buSzPct val="100000"/>
              <a:buFont typeface="Montserrat"/>
              <a:buChar char="●"/>
            </a:pPr>
            <a:r>
              <a:rPr lang="en">
                <a:solidFill>
                  <a:srgbClr val="0E0E0E"/>
                </a:solidFill>
                <a:highlight>
                  <a:srgbClr val="FFFFFF"/>
                </a:highlight>
                <a:latin typeface="Montserrat"/>
                <a:ea typeface="Montserrat"/>
                <a:cs typeface="Montserrat"/>
                <a:sym typeface="Montserrat"/>
              </a:rPr>
              <a:t>Soliciting applications: Our sourcing is limited in some countries and impacts the number of applicants we attract from those regions. In the future, we are hoping to partner with deaf and Coda organizations around the globe to further our reach as an international scholarship opportunity. </a:t>
            </a:r>
            <a:br>
              <a:rPr lang="en">
                <a:solidFill>
                  <a:srgbClr val="0E0E0E"/>
                </a:solidFill>
                <a:highlight>
                  <a:srgbClr val="FFFFFF"/>
                </a:highlight>
                <a:latin typeface="Montserrat"/>
                <a:ea typeface="Montserrat"/>
                <a:cs typeface="Montserrat"/>
                <a:sym typeface="Montserrat"/>
              </a:rPr>
            </a:br>
            <a:r>
              <a:rPr lang="en">
                <a:solidFill>
                  <a:srgbClr val="0E0E0E"/>
                </a:solidFill>
                <a:highlight>
                  <a:srgbClr val="FFFFFF"/>
                </a:highlight>
                <a:latin typeface="Montserrat"/>
                <a:ea typeface="Montserrat"/>
                <a:cs typeface="Montserrat"/>
                <a:sym typeface="Montserrat"/>
              </a:rPr>
              <a:t>지원서 모집: 우리의 모집 능력은 일부 국가에서 제한적이며 이는 해당 지역에서 유치할 수 있는 지원자 수에 영향을 미칩니다. 앞으로 전 세계 농인 및 코다 단체와 협력하여 우리가 제공하는 국제 장학금 수혜에 대한 기회를 확장할 수 있도록 희망합니다. </a:t>
            </a:r>
            <a:endParaRPr>
              <a:solidFill>
                <a:srgbClr val="0E0E0E"/>
              </a:solidFill>
              <a:highlight>
                <a:srgbClr val="FFFFFF"/>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24675"/>
              <a:buNone/>
            </a:pPr>
            <a:r>
              <a:rPr lang="en" sz="3850"/>
              <a:t>Any questions?</a:t>
            </a:r>
            <a:br>
              <a:rPr lang="en" sz="3850"/>
            </a:br>
            <a:r>
              <a:rPr lang="en" sz="3850"/>
              <a:t>질문 있으신가요?</a:t>
            </a:r>
            <a:endParaRPr sz="3850"/>
          </a:p>
          <a:p>
            <a:pPr marL="0" lvl="0" indent="0" algn="ctr" rtl="0">
              <a:lnSpc>
                <a:spcPct val="100000"/>
              </a:lnSpc>
              <a:spcBef>
                <a:spcPts val="0"/>
              </a:spcBef>
              <a:spcAft>
                <a:spcPts val="0"/>
              </a:spcAft>
              <a:buSzPct val="185471"/>
              <a:buNone/>
            </a:pPr>
            <a:endParaRPr sz="2588"/>
          </a:p>
          <a:p>
            <a:pPr marL="0" lvl="0" indent="0" algn="ctr" rtl="0">
              <a:lnSpc>
                <a:spcPct val="100000"/>
              </a:lnSpc>
              <a:spcBef>
                <a:spcPts val="0"/>
              </a:spcBef>
              <a:spcAft>
                <a:spcPts val="0"/>
              </a:spcAft>
              <a:buSzPct val="218181"/>
              <a:buNone/>
            </a:pPr>
            <a:r>
              <a:rPr lang="en" sz="2200"/>
              <a:t>We are happy to help: </a:t>
            </a:r>
            <a:r>
              <a:rPr lang="en" sz="2200" u="sng">
                <a:solidFill>
                  <a:schemeClr val="hlink"/>
                </a:solidFill>
                <a:hlinkClick r:id="rId3"/>
              </a:rPr>
              <a:t>scholarships@coda-international.org</a:t>
            </a:r>
            <a:br>
              <a:rPr lang="en" sz="2200"/>
            </a:br>
            <a:r>
              <a:rPr lang="en" sz="2200"/>
              <a:t>기꺼이 도와드리겠습니다: </a:t>
            </a:r>
            <a:r>
              <a:rPr lang="en" sz="2200" u="sng">
                <a:solidFill>
                  <a:schemeClr val="hlink"/>
                </a:solidFill>
                <a:hlinkClick r:id="rId3"/>
              </a:rPr>
              <a:t>scholarships@coda-international.org</a:t>
            </a:r>
            <a:r>
              <a:rPr lang="en" sz="2200"/>
              <a:t> </a:t>
            </a:r>
            <a:endParaRPr sz="2200"/>
          </a:p>
        </p:txBody>
      </p:sp>
      <p:pic>
        <p:nvPicPr>
          <p:cNvPr id="110" name="Google Shape;110;p21"/>
          <p:cNvPicPr preferRelativeResize="0"/>
          <p:nvPr/>
        </p:nvPicPr>
        <p:blipFill rotWithShape="1">
          <a:blip r:embed="rId4">
            <a:alphaModFix/>
          </a:blip>
          <a:srcRect/>
          <a:stretch/>
        </p:blipFill>
        <p:spPr>
          <a:xfrm>
            <a:off x="1182551" y="3790550"/>
            <a:ext cx="1017178" cy="1019879"/>
          </a:xfrm>
          <a:prstGeom prst="rect">
            <a:avLst/>
          </a:prstGeom>
          <a:noFill/>
          <a:ln>
            <a:noFill/>
          </a:ln>
        </p:spPr>
      </p:pic>
      <p:pic>
        <p:nvPicPr>
          <p:cNvPr id="111" name="Google Shape;111;p21"/>
          <p:cNvPicPr preferRelativeResize="0"/>
          <p:nvPr/>
        </p:nvPicPr>
        <p:blipFill rotWithShape="1">
          <a:blip r:embed="rId5">
            <a:alphaModFix/>
          </a:blip>
          <a:srcRect/>
          <a:stretch/>
        </p:blipFill>
        <p:spPr>
          <a:xfrm>
            <a:off x="2416316" y="3794106"/>
            <a:ext cx="1013630" cy="1016322"/>
          </a:xfrm>
          <a:prstGeom prst="rect">
            <a:avLst/>
          </a:prstGeom>
          <a:noFill/>
          <a:ln>
            <a:noFill/>
          </a:ln>
        </p:spPr>
      </p:pic>
      <p:sp>
        <p:nvSpPr>
          <p:cNvPr id="112" name="Google Shape;112;p21"/>
          <p:cNvSpPr txBox="1"/>
          <p:nvPr/>
        </p:nvSpPr>
        <p:spPr>
          <a:xfrm>
            <a:off x="1245333" y="4838219"/>
            <a:ext cx="891600" cy="2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 sz="700" b="1" i="0" u="none" strike="noStrike" cap="none">
                <a:solidFill>
                  <a:srgbClr val="FFFFFF"/>
                </a:solidFill>
                <a:latin typeface="Arial"/>
                <a:ea typeface="Arial"/>
                <a:cs typeface="Arial"/>
                <a:sym typeface="Arial"/>
              </a:rPr>
              <a:t>Jennie Pyers</a:t>
            </a:r>
            <a:br>
              <a:rPr lang="en" sz="700" b="1" i="0" u="none" strike="noStrike" cap="none">
                <a:solidFill>
                  <a:srgbClr val="FFFFFF"/>
                </a:solidFill>
                <a:latin typeface="Arial"/>
                <a:ea typeface="Arial"/>
                <a:cs typeface="Arial"/>
                <a:sym typeface="Arial"/>
              </a:rPr>
            </a:br>
            <a:r>
              <a:rPr lang="en" sz="700" b="1">
                <a:solidFill>
                  <a:srgbClr val="FFFFFF"/>
                </a:solidFill>
              </a:rPr>
              <a:t>제니 파이어스</a:t>
            </a:r>
            <a:endParaRPr sz="700" b="1" i="0" u="none" strike="noStrike" cap="none">
              <a:solidFill>
                <a:srgbClr val="FFFFFF"/>
              </a:solidFill>
              <a:latin typeface="Arial"/>
              <a:ea typeface="Arial"/>
              <a:cs typeface="Arial"/>
              <a:sym typeface="Arial"/>
            </a:endParaRPr>
          </a:p>
        </p:txBody>
      </p:sp>
      <p:sp>
        <p:nvSpPr>
          <p:cNvPr id="113" name="Google Shape;113;p21"/>
          <p:cNvSpPr txBox="1"/>
          <p:nvPr/>
        </p:nvSpPr>
        <p:spPr>
          <a:xfrm>
            <a:off x="3521526" y="4824346"/>
            <a:ext cx="1225500" cy="2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 sz="900" b="1" i="0" u="none" strike="noStrike" cap="none">
                <a:solidFill>
                  <a:srgbClr val="FFFFFF"/>
                </a:solidFill>
                <a:latin typeface="Arial"/>
                <a:ea typeface="Arial"/>
                <a:cs typeface="Arial"/>
                <a:sym typeface="Arial"/>
              </a:rPr>
              <a:t>Su Kyong Isakson</a:t>
            </a:r>
            <a:br>
              <a:rPr lang="en" sz="900" b="1" i="0" u="none" strike="noStrike" cap="none">
                <a:solidFill>
                  <a:srgbClr val="FFFFFF"/>
                </a:solidFill>
                <a:latin typeface="Arial"/>
                <a:ea typeface="Arial"/>
                <a:cs typeface="Arial"/>
                <a:sym typeface="Arial"/>
              </a:rPr>
            </a:br>
            <a:r>
              <a:rPr lang="en" sz="900" b="1">
                <a:solidFill>
                  <a:srgbClr val="FFFFFF"/>
                </a:solidFill>
              </a:rPr>
              <a:t>수경 이삭슨</a:t>
            </a:r>
            <a:endParaRPr sz="900" b="1" i="0" u="none" strike="noStrike" cap="none">
              <a:solidFill>
                <a:srgbClr val="FFFFFF"/>
              </a:solidFill>
              <a:latin typeface="Arial"/>
              <a:ea typeface="Arial"/>
              <a:cs typeface="Arial"/>
              <a:sym typeface="Arial"/>
            </a:endParaRPr>
          </a:p>
        </p:txBody>
      </p:sp>
      <p:pic>
        <p:nvPicPr>
          <p:cNvPr id="114" name="Google Shape;114;p21"/>
          <p:cNvPicPr preferRelativeResize="0"/>
          <p:nvPr/>
        </p:nvPicPr>
        <p:blipFill rotWithShape="1">
          <a:blip r:embed="rId6">
            <a:alphaModFix/>
          </a:blip>
          <a:srcRect t="6640" b="15868"/>
          <a:stretch/>
        </p:blipFill>
        <p:spPr>
          <a:xfrm>
            <a:off x="4838634" y="3790550"/>
            <a:ext cx="904352" cy="1016313"/>
          </a:xfrm>
          <a:prstGeom prst="rect">
            <a:avLst/>
          </a:prstGeom>
          <a:noFill/>
          <a:ln>
            <a:noFill/>
          </a:ln>
        </p:spPr>
      </p:pic>
      <p:sp>
        <p:nvSpPr>
          <p:cNvPr id="115" name="Google Shape;115;p21"/>
          <p:cNvSpPr txBox="1"/>
          <p:nvPr/>
        </p:nvSpPr>
        <p:spPr>
          <a:xfrm>
            <a:off x="4678047" y="4824351"/>
            <a:ext cx="1225500" cy="2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 sz="900" b="1" i="0" u="none" strike="noStrike" cap="none">
                <a:solidFill>
                  <a:srgbClr val="FFFFFF"/>
                </a:solidFill>
                <a:latin typeface="Arial"/>
                <a:ea typeface="Arial"/>
                <a:cs typeface="Arial"/>
                <a:sym typeface="Arial"/>
              </a:rPr>
              <a:t>Trisha Phadke</a:t>
            </a:r>
            <a:br>
              <a:rPr lang="en" sz="900" b="1" i="0" u="none" strike="noStrike" cap="none">
                <a:solidFill>
                  <a:srgbClr val="FFFFFF"/>
                </a:solidFill>
                <a:latin typeface="Arial"/>
                <a:ea typeface="Arial"/>
                <a:cs typeface="Arial"/>
                <a:sym typeface="Arial"/>
              </a:rPr>
            </a:br>
            <a:r>
              <a:rPr lang="en" sz="900" b="1">
                <a:solidFill>
                  <a:srgbClr val="FFFFFF"/>
                </a:solidFill>
              </a:rPr>
              <a:t>트리샤 파드케</a:t>
            </a:r>
            <a:endParaRPr sz="900" b="1" i="0" u="none" strike="noStrike" cap="none">
              <a:solidFill>
                <a:srgbClr val="FFFFFF"/>
              </a:solidFill>
              <a:latin typeface="Arial"/>
              <a:ea typeface="Arial"/>
              <a:cs typeface="Arial"/>
              <a:sym typeface="Arial"/>
            </a:endParaRPr>
          </a:p>
        </p:txBody>
      </p:sp>
      <p:pic>
        <p:nvPicPr>
          <p:cNvPr id="116" name="Google Shape;116;p21"/>
          <p:cNvPicPr preferRelativeResize="0"/>
          <p:nvPr/>
        </p:nvPicPr>
        <p:blipFill rotWithShape="1">
          <a:blip r:embed="rId7">
            <a:alphaModFix/>
          </a:blip>
          <a:srcRect l="16832" t="12888" r="27869" b="31480"/>
          <a:stretch/>
        </p:blipFill>
        <p:spPr>
          <a:xfrm>
            <a:off x="3646533" y="3790550"/>
            <a:ext cx="975514" cy="1047692"/>
          </a:xfrm>
          <a:prstGeom prst="rect">
            <a:avLst/>
          </a:prstGeom>
          <a:noFill/>
          <a:ln>
            <a:noFill/>
          </a:ln>
        </p:spPr>
      </p:pic>
      <p:sp>
        <p:nvSpPr>
          <p:cNvPr id="117" name="Google Shape;117;p21"/>
          <p:cNvSpPr txBox="1"/>
          <p:nvPr/>
        </p:nvSpPr>
        <p:spPr>
          <a:xfrm>
            <a:off x="2310392" y="4838267"/>
            <a:ext cx="1225500" cy="2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 sz="700" b="1" i="0" u="none" strike="noStrike" cap="none">
                <a:solidFill>
                  <a:srgbClr val="FFFFFF"/>
                </a:solidFill>
                <a:latin typeface="Arial"/>
                <a:ea typeface="Arial"/>
                <a:cs typeface="Arial"/>
                <a:sym typeface="Arial"/>
              </a:rPr>
              <a:t>Naomi Caselli</a:t>
            </a:r>
            <a:endParaRPr sz="7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Arial"/>
              <a:buNone/>
            </a:pPr>
            <a:r>
              <a:rPr lang="en" sz="700" b="1">
                <a:solidFill>
                  <a:srgbClr val="FFFFFF"/>
                </a:solidFill>
              </a:rPr>
              <a:t>나오미 카셀리</a:t>
            </a:r>
            <a:endParaRPr sz="700" b="1">
              <a:solidFill>
                <a:srgbClr val="FFFFFF"/>
              </a:solidFill>
            </a:endParaRPr>
          </a:p>
        </p:txBody>
      </p:sp>
      <p:pic>
        <p:nvPicPr>
          <p:cNvPr id="118" name="Google Shape;118;p21"/>
          <p:cNvPicPr preferRelativeResize="0"/>
          <p:nvPr/>
        </p:nvPicPr>
        <p:blipFill rotWithShape="1">
          <a:blip r:embed="rId8">
            <a:alphaModFix/>
          </a:blip>
          <a:srcRect l="25051" r="13002" b="12525"/>
          <a:stretch/>
        </p:blipFill>
        <p:spPr>
          <a:xfrm flipH="1">
            <a:off x="5959573" y="3790550"/>
            <a:ext cx="904351" cy="1016314"/>
          </a:xfrm>
          <a:prstGeom prst="rect">
            <a:avLst/>
          </a:prstGeom>
          <a:noFill/>
          <a:ln>
            <a:noFill/>
          </a:ln>
        </p:spPr>
      </p:pic>
      <p:sp>
        <p:nvSpPr>
          <p:cNvPr id="119" name="Google Shape;119;p21"/>
          <p:cNvSpPr txBox="1"/>
          <p:nvPr/>
        </p:nvSpPr>
        <p:spPr>
          <a:xfrm>
            <a:off x="5799006" y="4824347"/>
            <a:ext cx="1225500" cy="2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 sz="900" b="1" i="0" u="none" strike="noStrike" cap="none">
                <a:solidFill>
                  <a:srgbClr val="FFFFFF"/>
                </a:solidFill>
                <a:latin typeface="Arial"/>
                <a:ea typeface="Arial"/>
                <a:cs typeface="Arial"/>
                <a:sym typeface="Arial"/>
              </a:rPr>
              <a:t>Kristina Miranda</a:t>
            </a:r>
            <a:br>
              <a:rPr lang="en" sz="900" b="1" i="0" u="none" strike="noStrike" cap="none">
                <a:solidFill>
                  <a:srgbClr val="FFFFFF"/>
                </a:solidFill>
                <a:latin typeface="Arial"/>
                <a:ea typeface="Arial"/>
                <a:cs typeface="Arial"/>
                <a:sym typeface="Arial"/>
              </a:rPr>
            </a:br>
            <a:r>
              <a:rPr lang="en" sz="900" b="1">
                <a:solidFill>
                  <a:srgbClr val="FFFFFF"/>
                </a:solidFill>
              </a:rPr>
              <a:t>크리스티나 미란다</a:t>
            </a:r>
            <a:endParaRPr sz="900" b="1" i="0" u="none" strike="noStrike" cap="none">
              <a:solidFill>
                <a:srgbClr val="FFFFFF"/>
              </a:solidFill>
              <a:latin typeface="Arial"/>
              <a:ea typeface="Arial"/>
              <a:cs typeface="Arial"/>
              <a:sym typeface="Arial"/>
            </a:endParaRPr>
          </a:p>
        </p:txBody>
      </p:sp>
      <p:pic>
        <p:nvPicPr>
          <p:cNvPr id="120" name="Google Shape;120;p21"/>
          <p:cNvPicPr preferRelativeResize="0"/>
          <p:nvPr/>
        </p:nvPicPr>
        <p:blipFill rotWithShape="1">
          <a:blip r:embed="rId9">
            <a:alphaModFix/>
          </a:blip>
          <a:srcRect l="34460" t="19009" r="34459" b="52637"/>
          <a:stretch/>
        </p:blipFill>
        <p:spPr>
          <a:xfrm>
            <a:off x="7080512" y="3804463"/>
            <a:ext cx="747420" cy="1019865"/>
          </a:xfrm>
          <a:prstGeom prst="rect">
            <a:avLst/>
          </a:prstGeom>
          <a:noFill/>
          <a:ln>
            <a:noFill/>
          </a:ln>
        </p:spPr>
      </p:pic>
      <p:sp>
        <p:nvSpPr>
          <p:cNvPr id="121" name="Google Shape;121;p21"/>
          <p:cNvSpPr txBox="1"/>
          <p:nvPr/>
        </p:nvSpPr>
        <p:spPr>
          <a:xfrm>
            <a:off x="6841452" y="4824347"/>
            <a:ext cx="1225500" cy="2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 sz="900" b="1" i="0" u="none" strike="noStrike" cap="none">
                <a:solidFill>
                  <a:srgbClr val="FFFFFF"/>
                </a:solidFill>
                <a:latin typeface="Arial"/>
                <a:ea typeface="Arial"/>
                <a:cs typeface="Arial"/>
                <a:sym typeface="Arial"/>
              </a:rPr>
              <a:t>Kayla Canne</a:t>
            </a:r>
            <a:br>
              <a:rPr lang="en" sz="900" b="1" i="0" u="none" strike="noStrike" cap="none">
                <a:solidFill>
                  <a:srgbClr val="FFFFFF"/>
                </a:solidFill>
                <a:latin typeface="Arial"/>
                <a:ea typeface="Arial"/>
                <a:cs typeface="Arial"/>
                <a:sym typeface="Arial"/>
              </a:rPr>
            </a:br>
            <a:r>
              <a:rPr lang="en" sz="900" b="1">
                <a:solidFill>
                  <a:srgbClr val="FFFFFF"/>
                </a:solidFill>
              </a:rPr>
              <a:t>케일라 칸네</a:t>
            </a:r>
            <a:endParaRPr sz="900" b="1" i="0" u="none" strike="noStrike" cap="none">
              <a:solidFill>
                <a:srgbClr val="FFFFFF"/>
              </a:solidFill>
              <a:latin typeface="Arial"/>
              <a:ea typeface="Arial"/>
              <a:cs typeface="Arial"/>
              <a:sym typeface="Arial"/>
            </a:endParaRPr>
          </a:p>
        </p:txBody>
      </p:sp>
      <p:pic>
        <p:nvPicPr>
          <p:cNvPr id="122" name="Google Shape;122;p21"/>
          <p:cNvPicPr preferRelativeResize="0"/>
          <p:nvPr/>
        </p:nvPicPr>
        <p:blipFill rotWithShape="1">
          <a:blip r:embed="rId10">
            <a:alphaModFix/>
          </a:blip>
          <a:srcRect l="23271" t="11292" r="23752"/>
          <a:stretch/>
        </p:blipFill>
        <p:spPr>
          <a:xfrm>
            <a:off x="8044519" y="3790538"/>
            <a:ext cx="747420" cy="1019865"/>
          </a:xfrm>
          <a:prstGeom prst="rect">
            <a:avLst/>
          </a:prstGeom>
          <a:noFill/>
          <a:ln>
            <a:noFill/>
          </a:ln>
        </p:spPr>
      </p:pic>
      <p:sp>
        <p:nvSpPr>
          <p:cNvPr id="123" name="Google Shape;123;p21"/>
          <p:cNvSpPr txBox="1"/>
          <p:nvPr/>
        </p:nvSpPr>
        <p:spPr>
          <a:xfrm>
            <a:off x="7805485" y="4824347"/>
            <a:ext cx="1225500" cy="2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 sz="900" b="1" i="0" u="none" strike="noStrike" cap="none">
                <a:solidFill>
                  <a:srgbClr val="FFFFFF"/>
                </a:solidFill>
                <a:latin typeface="Arial"/>
                <a:ea typeface="Arial"/>
                <a:cs typeface="Arial"/>
                <a:sym typeface="Arial"/>
              </a:rPr>
              <a:t>Kiana Gonzalez</a:t>
            </a:r>
            <a:br>
              <a:rPr lang="en" sz="900" b="1" i="0" u="none" strike="noStrike" cap="none">
                <a:solidFill>
                  <a:srgbClr val="FFFFFF"/>
                </a:solidFill>
                <a:latin typeface="Arial"/>
                <a:ea typeface="Arial"/>
                <a:cs typeface="Arial"/>
                <a:sym typeface="Arial"/>
              </a:rPr>
            </a:br>
            <a:r>
              <a:rPr lang="en" sz="900" b="1">
                <a:solidFill>
                  <a:srgbClr val="FFFFFF"/>
                </a:solidFill>
              </a:rPr>
              <a:t>키아나 곤잘레스</a:t>
            </a:r>
            <a:endParaRPr sz="900" b="1" i="0" u="none" strike="noStrike" cap="none">
              <a:solidFill>
                <a:srgbClr val="FFFFFF"/>
              </a:solidFill>
              <a:latin typeface="Arial"/>
              <a:ea typeface="Arial"/>
              <a:cs typeface="Arial"/>
              <a:sym typeface="Arial"/>
            </a:endParaRPr>
          </a:p>
        </p:txBody>
      </p:sp>
      <p:sp>
        <p:nvSpPr>
          <p:cNvPr id="124" name="Google Shape;124;p21"/>
          <p:cNvSpPr txBox="1"/>
          <p:nvPr/>
        </p:nvSpPr>
        <p:spPr>
          <a:xfrm>
            <a:off x="88775" y="4051525"/>
            <a:ext cx="975600" cy="51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r>
              <a:rPr lang="en" sz="1200" b="1" i="0" u="none" strike="noStrike" cap="none">
                <a:solidFill>
                  <a:srgbClr val="FFFFFF"/>
                </a:solidFill>
                <a:latin typeface="Arial"/>
                <a:ea typeface="Arial"/>
                <a:cs typeface="Arial"/>
                <a:sym typeface="Arial"/>
              </a:rPr>
              <a:t>Committee Co-Chairs</a:t>
            </a:r>
            <a:br>
              <a:rPr lang="en" sz="1200" b="1" i="0" u="none" strike="noStrike" cap="none">
                <a:solidFill>
                  <a:srgbClr val="FFFFFF"/>
                </a:solidFill>
                <a:latin typeface="Arial"/>
                <a:ea typeface="Arial"/>
                <a:cs typeface="Arial"/>
                <a:sym typeface="Arial"/>
              </a:rPr>
            </a:br>
            <a:r>
              <a:rPr lang="en" sz="1200" b="1">
                <a:solidFill>
                  <a:srgbClr val="FFFFFF"/>
                </a:solidFill>
              </a:rPr>
              <a:t>위원회 공동의장</a:t>
            </a:r>
            <a:endParaRPr sz="1200" b="1"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On-screen Show (16:9)</PresentationFormat>
  <Paragraphs>90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Playfair Display</vt:lpstr>
      <vt:lpstr>Arial</vt:lpstr>
      <vt:lpstr>Montserrat</vt:lpstr>
      <vt:lpstr>Oswald</vt:lpstr>
      <vt:lpstr>Pop</vt:lpstr>
      <vt:lpstr>CODA International  Millie Brother Scholarship 코다인터내셔널 밀리 브라더 장학금</vt:lpstr>
      <vt:lpstr>CODA International Millie Brother Scholarship 코다인터내셔널 밀리 브라더 장학금</vt:lpstr>
      <vt:lpstr>Build Application 장학금 구축  Solicit Applicants 지원자 모집 Review and Selection 검토 및 선정</vt:lpstr>
      <vt:lpstr>Build Application 장학금 구축</vt:lpstr>
      <vt:lpstr>2.  Solicit Applicants 지원자 모집</vt:lpstr>
      <vt:lpstr>3.  Review &amp; Selection 검토 및 선정</vt:lpstr>
      <vt:lpstr>Tips for Success 성공을 위한 조언</vt:lpstr>
      <vt:lpstr>Challenges and Opportunities for Growth 성장을 위한 도전과 기회</vt:lpstr>
      <vt:lpstr>Any questions? 질문 있으신가요?  We are happy to help: scholarships@coda-international.org 기꺼이 도와드리겠습니다: scholarships@coda-international.org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CODA International  Millie Brother Scholarship 코다인터내셔널 밀리 브라더 장학금</dc:title>
  <dc:creator>dleit</dc:creator>
  <cp:lastModifiedBy>David Leitson</cp:lastModifiedBy>
  <cp:revision>1</cp:revision>
  <dcterms:modified xsi:type="dcterms:W3CDTF">2023-10-07T17:08:43Z</dcterms:modified>
</cp:coreProperties>
</file>